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69" r:id="rId5"/>
    <p:sldId id="270" r:id="rId6"/>
    <p:sldId id="272" r:id="rId7"/>
    <p:sldId id="273" r:id="rId8"/>
    <p:sldId id="274" r:id="rId9"/>
    <p:sldId id="275" r:id="rId10"/>
    <p:sldId id="276" r:id="rId11"/>
    <p:sldId id="280" r:id="rId12"/>
    <p:sldId id="278" r:id="rId13"/>
    <p:sldId id="279"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6381F-E680-464E-D92A-38D64862F42B}" name="Katie Vaughn" initials="KV" userId="S::katherine.vaughn@aptiveresources.com::a2a677b4-def1-4d93-bc76-0baf42c4f1f9" providerId="AD"/>
  <p188:author id="{39545C90-8109-2426-FD2D-548B4CDA022E}" name="Judy Lavelle" initials="JL" userId="Judy Lavelle" providerId="None"/>
  <p188:author id="{8604B0F5-F3D3-26CF-71AD-A5803E74B798}" name="NIDA-JC" initials="JC" userId="NIDA-J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mpton, Wilson (NIH/NIDA) [E]" initials="WMC" lastIdx="2" clrIdx="0">
    <p:extLst>
      <p:ext uri="{19B8F6BF-5375-455C-9EA6-DF929625EA0E}">
        <p15:presenceInfo xmlns:p15="http://schemas.microsoft.com/office/powerpoint/2012/main" userId="Compton, Wilson (NIH/NIDA)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9D4"/>
    <a:srgbClr val="FFFFFF"/>
    <a:srgbClr val="214F9E"/>
    <a:srgbClr val="2F69D0"/>
    <a:srgbClr val="235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4971" autoAdjust="0"/>
  </p:normalViewPr>
  <p:slideViewPr>
    <p:cSldViewPr snapToGrid="0">
      <p:cViewPr varScale="1">
        <p:scale>
          <a:sx n="85" d="100"/>
          <a:sy n="85" d="100"/>
        </p:scale>
        <p:origin x="2304" y="9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5199005921362"/>
          <c:y val="4.3093871356350621E-2"/>
          <c:w val="0.86313464440133392"/>
          <c:h val="0.8067964382449719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6"/>
              <c:layout>
                <c:manualLayout>
                  <c:x val="-2.08415142333008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F6-41C4-8DF3-E0000AB17E34}"/>
                </c:ext>
              </c:extLst>
            </c:dLbl>
            <c:dLbl>
              <c:idx val="18"/>
              <c:delete val="1"/>
              <c:extLst>
                <c:ext xmlns:c15="http://schemas.microsoft.com/office/drawing/2012/chart" uri="{CE6537A1-D6FC-4f65-9D91-7224C49458BB}">
                  <c15:layout>
                    <c:manualLayout>
                      <c:w val="9.4590701027423355E-2"/>
                      <c:h val="4.5334320530920069E-2"/>
                    </c:manualLayout>
                  </c15:layout>
                </c:ext>
                <c:ext xmlns:c16="http://schemas.microsoft.com/office/drawing/2014/chart" uri="{C3380CC4-5D6E-409C-BE32-E72D297353CC}">
                  <c16:uniqueId val="{00000000-7EE8-44A7-BD3A-634A4A839E6C}"/>
                </c:ext>
              </c:extLst>
            </c:dLbl>
            <c:dLbl>
              <c:idx val="20"/>
              <c:layout>
                <c:manualLayout>
                  <c:x val="-1.190943670474337E-2"/>
                  <c:y val="2.41925594451686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0E-455A-875D-05847BB3B703}"/>
                </c:ext>
              </c:extLst>
            </c:dLbl>
            <c:dLbl>
              <c:idx val="21"/>
              <c:layout>
                <c:manualLayout>
                  <c:x val="-1.7864155057114892E-2"/>
                  <c:y val="-6.048139861292158E-18"/>
                </c:manualLayout>
              </c:layout>
              <c:tx>
                <c:rich>
                  <a:bodyPr/>
                  <a:lstStyle/>
                  <a:p>
                    <a:fld id="{C6379C95-EA55-458A-B078-BCF086534F7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F6-41C4-8DF3-E0000AB17E34}"/>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78-4720-884B-C9AF80F7091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pt idx="19">
                  <c:v>67367</c:v>
                </c:pt>
                <c:pt idx="20">
                  <c:v>70630</c:v>
                </c:pt>
                <c:pt idx="21">
                  <c:v>91799</c:v>
                </c:pt>
                <c:pt idx="22">
                  <c:v>106699</c:v>
                </c:pt>
              </c:numCache>
            </c:numRef>
          </c:val>
          <c:extLst>
            <c:ext xmlns:c16="http://schemas.microsoft.com/office/drawing/2014/chart" uri="{C3380CC4-5D6E-409C-BE32-E72D297353CC}">
              <c16:uniqueId val="{00000000-82E9-439E-AFF6-3333F1D1F575}"/>
            </c:ext>
          </c:extLst>
        </c:ser>
        <c:dLbls>
          <c:showLegendKey val="0"/>
          <c:showVal val="0"/>
          <c:showCatName val="0"/>
          <c:showSerName val="0"/>
          <c:showPercent val="0"/>
          <c:showBubbleSize val="0"/>
        </c:dLbls>
        <c:gapWidth val="20"/>
        <c:overlap val="-2"/>
        <c:axId val="668452488"/>
        <c:axId val="668449536"/>
      </c:barChart>
      <c:lineChart>
        <c:grouping val="standard"/>
        <c:varyColors val="0"/>
        <c:ser>
          <c:idx val="1"/>
          <c:order val="1"/>
          <c:tx>
            <c:strRef>
              <c:f>Sheet1!$A$3</c:f>
              <c:strCache>
                <c:ptCount val="1"/>
                <c:pt idx="0">
                  <c:v> Femenino</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5591</c:v>
                </c:pt>
                <c:pt idx="1">
                  <c:v>5852</c:v>
                </c:pt>
                <c:pt idx="2">
                  <c:v>6736</c:v>
                </c:pt>
                <c:pt idx="3">
                  <c:v>8490</c:v>
                </c:pt>
                <c:pt idx="4">
                  <c:v>9386</c:v>
                </c:pt>
                <c:pt idx="5">
                  <c:v>10304</c:v>
                </c:pt>
                <c:pt idx="6">
                  <c:v>11089</c:v>
                </c:pt>
                <c:pt idx="7">
                  <c:v>12532</c:v>
                </c:pt>
                <c:pt idx="8">
                  <c:v>13712</c:v>
                </c:pt>
                <c:pt idx="9">
                  <c:v>13982</c:v>
                </c:pt>
                <c:pt idx="10">
                  <c:v>14411</c:v>
                </c:pt>
                <c:pt idx="11">
                  <c:v>15323</c:v>
                </c:pt>
                <c:pt idx="12">
                  <c:v>16352</c:v>
                </c:pt>
                <c:pt idx="13">
                  <c:v>16390</c:v>
                </c:pt>
                <c:pt idx="14">
                  <c:v>17183</c:v>
                </c:pt>
                <c:pt idx="15">
                  <c:v>18243</c:v>
                </c:pt>
                <c:pt idx="16">
                  <c:v>19447</c:v>
                </c:pt>
                <c:pt idx="17">
                  <c:v>22074</c:v>
                </c:pt>
                <c:pt idx="18">
                  <c:v>23685</c:v>
                </c:pt>
                <c:pt idx="19">
                  <c:v>22426</c:v>
                </c:pt>
                <c:pt idx="20">
                  <c:v>22749</c:v>
                </c:pt>
                <c:pt idx="21">
                  <c:v>28071</c:v>
                </c:pt>
                <c:pt idx="22">
                  <c:v>32398</c:v>
                </c:pt>
              </c:numCache>
            </c:numRef>
          </c:val>
          <c:smooth val="0"/>
          <c:extLst>
            <c:ext xmlns:c16="http://schemas.microsoft.com/office/drawing/2014/chart" uri="{C3380CC4-5D6E-409C-BE32-E72D297353CC}">
              <c16:uniqueId val="{00000001-82E9-439E-AFF6-3333F1D1F575}"/>
            </c:ext>
          </c:extLst>
        </c:ser>
        <c:ser>
          <c:idx val="2"/>
          <c:order val="2"/>
          <c:tx>
            <c:strRef>
              <c:f>Sheet1!$A$4</c:f>
              <c:strCache>
                <c:ptCount val="1"/>
                <c:pt idx="0">
                  <c:v> Masculino</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11258</c:v>
                </c:pt>
                <c:pt idx="1">
                  <c:v>11563</c:v>
                </c:pt>
                <c:pt idx="2">
                  <c:v>12658</c:v>
                </c:pt>
                <c:pt idx="3">
                  <c:v>15028</c:v>
                </c:pt>
                <c:pt idx="4">
                  <c:v>16399</c:v>
                </c:pt>
                <c:pt idx="5">
                  <c:v>17120</c:v>
                </c:pt>
                <c:pt idx="6">
                  <c:v>18724</c:v>
                </c:pt>
                <c:pt idx="7">
                  <c:v>21893</c:v>
                </c:pt>
                <c:pt idx="8">
                  <c:v>22298</c:v>
                </c:pt>
                <c:pt idx="9">
                  <c:v>22468</c:v>
                </c:pt>
                <c:pt idx="10">
                  <c:v>22593</c:v>
                </c:pt>
                <c:pt idx="11">
                  <c:v>23006</c:v>
                </c:pt>
                <c:pt idx="12">
                  <c:v>24988</c:v>
                </c:pt>
                <c:pt idx="13">
                  <c:v>25112</c:v>
                </c:pt>
                <c:pt idx="14">
                  <c:v>26799</c:v>
                </c:pt>
                <c:pt idx="15">
                  <c:v>28812</c:v>
                </c:pt>
                <c:pt idx="16">
                  <c:v>32957</c:v>
                </c:pt>
                <c:pt idx="17">
                  <c:v>41558</c:v>
                </c:pt>
                <c:pt idx="18">
                  <c:v>46552</c:v>
                </c:pt>
                <c:pt idx="19">
                  <c:v>44941</c:v>
                </c:pt>
                <c:pt idx="20">
                  <c:v>47881</c:v>
                </c:pt>
                <c:pt idx="21">
                  <c:v>63728</c:v>
                </c:pt>
                <c:pt idx="22">
                  <c:v>74301</c:v>
                </c:pt>
              </c:numCache>
            </c:numRef>
          </c:val>
          <c:smooth val="0"/>
          <c:extLst>
            <c:ext xmlns:c16="http://schemas.microsoft.com/office/drawing/2014/chart" uri="{C3380CC4-5D6E-409C-BE32-E72D297353CC}">
              <c16:uniqueId val="{00000002-82E9-439E-AFF6-3333F1D1F575}"/>
            </c:ext>
          </c:extLst>
        </c:ser>
        <c:dLbls>
          <c:showLegendKey val="0"/>
          <c:showVal val="0"/>
          <c:showCatName val="0"/>
          <c:showSerName val="0"/>
          <c:showPercent val="0"/>
          <c:showBubbleSize val="0"/>
        </c:dLbls>
        <c:marker val="1"/>
        <c:smooth val="0"/>
        <c:axId val="668452488"/>
        <c:axId val="668449536"/>
      </c:lineChart>
      <c:catAx>
        <c:axId val="66845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68449536"/>
        <c:crosses val="autoZero"/>
        <c:auto val="1"/>
        <c:lblAlgn val="ctr"/>
        <c:lblOffset val="100"/>
        <c:tickLblSkip val="1"/>
        <c:noMultiLvlLbl val="0"/>
      </c:catAx>
      <c:valAx>
        <c:axId val="668449536"/>
        <c:scaling>
          <c:orientation val="minMax"/>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452488"/>
        <c:crosses val="autoZero"/>
        <c:crossBetween val="between"/>
      </c:valAx>
      <c:spPr>
        <a:noFill/>
        <a:ln>
          <a:noFill/>
        </a:ln>
        <a:effectLst/>
      </c:spPr>
    </c:plotArea>
    <c:legend>
      <c:legendPos val="b"/>
      <c:layout>
        <c:manualLayout>
          <c:xMode val="edge"/>
          <c:yMode val="edge"/>
          <c:x val="0.14559087099477791"/>
          <c:y val="3.7392742771761613E-2"/>
          <c:w val="0.14942838220383189"/>
          <c:h val="0.136776786512137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34371665080327E-2"/>
          <c:y val="3.4023787625783133E-2"/>
          <c:w val="0.88862464323107149"/>
          <c:h val="0.81307691622787359"/>
        </c:manualLayout>
      </c:layout>
      <c:barChart>
        <c:barDir val="col"/>
        <c:grouping val="clustered"/>
        <c:varyColors val="0"/>
        <c:ser>
          <c:idx val="0"/>
          <c:order val="0"/>
          <c:tx>
            <c:strRef>
              <c:f>Sheet1!$B$1</c:f>
              <c:strCache>
                <c:ptCount val="1"/>
                <c:pt idx="0">
                  <c:v>  Todos los antidepresivos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1.0200364298724928E-2"/>
                  <c:y val="-1.06985954268545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A-41D3-BBED-24FECEB9E88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A3-4458-A4BE-EAE36B8C9AB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8F-4D95-9778-369AA74C0CB5}"/>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05-4E6E-B68E-FCE4688510F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numCache>
            </c:numRef>
          </c:val>
          <c:extLst>
            <c:ext xmlns:c16="http://schemas.microsoft.com/office/drawing/2014/chart" uri="{C3380CC4-5D6E-409C-BE32-E72D297353CC}">
              <c16:uniqueId val="{00000002-4B4A-41D3-BBED-24FECEB9E882}"/>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Antidepresivos en combinación con opioides sintéticos distintos de la metadona  </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122</c:v>
                </c:pt>
                <c:pt idx="1">
                  <c:v>123</c:v>
                </c:pt>
                <c:pt idx="2">
                  <c:v>147</c:v>
                </c:pt>
                <c:pt idx="3">
                  <c:v>238</c:v>
                </c:pt>
                <c:pt idx="4">
                  <c:v>230</c:v>
                </c:pt>
                <c:pt idx="5">
                  <c:v>264</c:v>
                </c:pt>
                <c:pt idx="6">
                  <c:v>278</c:v>
                </c:pt>
                <c:pt idx="7">
                  <c:v>300</c:v>
                </c:pt>
                <c:pt idx="8">
                  <c:v>292</c:v>
                </c:pt>
                <c:pt idx="9">
                  <c:v>384</c:v>
                </c:pt>
                <c:pt idx="10">
                  <c:v>505</c:v>
                </c:pt>
                <c:pt idx="11">
                  <c:v>568</c:v>
                </c:pt>
                <c:pt idx="12">
                  <c:v>463</c:v>
                </c:pt>
                <c:pt idx="13">
                  <c:v>464</c:v>
                </c:pt>
                <c:pt idx="14">
                  <c:v>571</c:v>
                </c:pt>
                <c:pt idx="15">
                  <c:v>723</c:v>
                </c:pt>
                <c:pt idx="16">
                  <c:v>808</c:v>
                </c:pt>
                <c:pt idx="17">
                  <c:v>1002</c:v>
                </c:pt>
                <c:pt idx="18">
                  <c:v>1414</c:v>
                </c:pt>
                <c:pt idx="19">
                  <c:v>1423</c:v>
                </c:pt>
                <c:pt idx="20">
                  <c:v>1710</c:v>
                </c:pt>
                <c:pt idx="21">
                  <c:v>2387</c:v>
                </c:pt>
                <c:pt idx="22">
                  <c:v>2721</c:v>
                </c:pt>
              </c:numCache>
            </c:numRef>
          </c:val>
          <c:smooth val="0"/>
          <c:extLst>
            <c:ext xmlns:c16="http://schemas.microsoft.com/office/drawing/2014/chart" uri="{C3380CC4-5D6E-409C-BE32-E72D297353CC}">
              <c16:uniqueId val="{00000003-118B-4DD9-A587-6451F6DA24A0}"/>
            </c:ext>
          </c:extLst>
        </c:ser>
        <c:ser>
          <c:idx val="1"/>
          <c:order val="2"/>
          <c:tx>
            <c:strRef>
              <c:f>Sheet1!$C$1</c:f>
              <c:strCache>
                <c:ptCount val="1"/>
                <c:pt idx="0">
                  <c:v>  Antidepresivos sin ningún opioide</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1138</c:v>
                </c:pt>
                <c:pt idx="1">
                  <c:v>1119</c:v>
                </c:pt>
                <c:pt idx="2">
                  <c:v>1127</c:v>
                </c:pt>
                <c:pt idx="3">
                  <c:v>1222</c:v>
                </c:pt>
                <c:pt idx="4">
                  <c:v>1278</c:v>
                </c:pt>
                <c:pt idx="5">
                  <c:v>1379</c:v>
                </c:pt>
                <c:pt idx="6">
                  <c:v>1353</c:v>
                </c:pt>
                <c:pt idx="7">
                  <c:v>1471</c:v>
                </c:pt>
                <c:pt idx="8">
                  <c:v>1524</c:v>
                </c:pt>
                <c:pt idx="9">
                  <c:v>1499</c:v>
                </c:pt>
                <c:pt idx="10">
                  <c:v>1476</c:v>
                </c:pt>
                <c:pt idx="11">
                  <c:v>1500</c:v>
                </c:pt>
                <c:pt idx="12">
                  <c:v>1612</c:v>
                </c:pt>
                <c:pt idx="13">
                  <c:v>1723</c:v>
                </c:pt>
                <c:pt idx="14">
                  <c:v>1695</c:v>
                </c:pt>
                <c:pt idx="15">
                  <c:v>1785</c:v>
                </c:pt>
                <c:pt idx="16">
                  <c:v>1832</c:v>
                </c:pt>
                <c:pt idx="17">
                  <c:v>1852</c:v>
                </c:pt>
                <c:pt idx="18">
                  <c:v>1968</c:v>
                </c:pt>
                <c:pt idx="19">
                  <c:v>2045</c:v>
                </c:pt>
                <c:pt idx="20">
                  <c:v>2024</c:v>
                </c:pt>
                <c:pt idx="21">
                  <c:v>1986</c:v>
                </c:pt>
                <c:pt idx="22">
                  <c:v>2092</c:v>
                </c:pt>
              </c:numCache>
            </c:numRef>
          </c:val>
          <c:smooth val="0"/>
          <c:extLst>
            <c:ext xmlns:c16="http://schemas.microsoft.com/office/drawing/2014/chart" uri="{C3380CC4-5D6E-409C-BE32-E72D297353CC}">
              <c16:uniqueId val="{00000002-118B-4DD9-A587-6451F6DA24A0}"/>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0166837342053554"/>
          <c:y val="3.2880295808476227E-2"/>
          <c:w val="0.87737922923568967"/>
          <c:h val="0.1862264702128805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58928868069E-2"/>
          <c:y val="2.6471367332271626E-2"/>
          <c:w val="0.87082439062205841"/>
          <c:h val="0.82100919313088327"/>
        </c:manualLayout>
      </c:layout>
      <c:lineChart>
        <c:grouping val="standard"/>
        <c:varyColors val="0"/>
        <c:ser>
          <c:idx val="2"/>
          <c:order val="0"/>
          <c:tx>
            <c:strRef>
              <c:f>Sheet1!$A$3</c:f>
              <c:strCache>
                <c:ptCount val="1"/>
                <c:pt idx="0">
                  <c:v>Opioides sintéticos que no sean metadona (principalmente fentanilo)</c:v>
                </c:pt>
              </c:strCache>
            </c:strRef>
          </c:tx>
          <c:spPr>
            <a:ln w="28575" cap="rnd">
              <a:solidFill>
                <a:schemeClr val="accent3"/>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pt idx="22">
                  <c:v>70601</c:v>
                </c:pt>
              </c:numCache>
            </c:numRef>
          </c:val>
          <c:smooth val="0"/>
          <c:extLst>
            <c:ext xmlns:c16="http://schemas.microsoft.com/office/drawing/2014/chart" uri="{C3380CC4-5D6E-409C-BE32-E72D297353CC}">
              <c16:uniqueId val="{00000002-D4D2-472B-A513-E775ADD87E95}"/>
            </c:ext>
          </c:extLst>
        </c:ser>
        <c:ser>
          <c:idx val="3"/>
          <c:order val="1"/>
          <c:tx>
            <c:strRef>
              <c:f>Sheet1!$A$6</c:f>
              <c:strCache>
                <c:ptCount val="1"/>
                <c:pt idx="0">
                  <c:v>Psicoestimulantes con potencial de abuso (principalmente metanfetamina)</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Sheet1!$B$6:$X$6</c:f>
              <c:numCache>
                <c:formatCode>#,##0</c:formatCode>
                <c:ptCount val="23"/>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numCache>
            </c:numRef>
          </c:val>
          <c:smooth val="0"/>
          <c:extLst>
            <c:ext xmlns:c16="http://schemas.microsoft.com/office/drawing/2014/chart" uri="{C3380CC4-5D6E-409C-BE32-E72D297353CC}">
              <c16:uniqueId val="{00000003-D4D2-472B-A513-E775ADD87E95}"/>
            </c:ext>
          </c:extLst>
        </c:ser>
        <c:ser>
          <c:idx val="1"/>
          <c:order val="2"/>
          <c:tx>
            <c:strRef>
              <c:f>Sheet1!$A$5</c:f>
              <c:strCache>
                <c:ptCount val="1"/>
                <c:pt idx="0">
                  <c:v>Cocaína</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Sheet1!$B$5:$X$5</c:f>
              <c:numCache>
                <c:formatCode>#,##0</c:formatCode>
                <c:ptCount val="23"/>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numCache>
            </c:numRef>
          </c:val>
          <c:smooth val="0"/>
          <c:extLst>
            <c:ext xmlns:c16="http://schemas.microsoft.com/office/drawing/2014/chart" uri="{C3380CC4-5D6E-409C-BE32-E72D297353CC}">
              <c16:uniqueId val="{00000001-D4D2-472B-A513-E775ADD87E95}"/>
            </c:ext>
          </c:extLst>
        </c:ser>
        <c:ser>
          <c:idx val="4"/>
          <c:order val="3"/>
          <c:tx>
            <c:strRef>
              <c:f>Sheet1!$A$2</c:f>
              <c:strCache>
                <c:ptCount val="1"/>
                <c:pt idx="0">
                  <c:v>Opioides con receta (opioides naturales y semisintéticos y metadona)</c:v>
                </c:pt>
              </c:strCache>
            </c:strRef>
          </c:tx>
          <c:spPr>
            <a:ln w="28575" cap="rnd">
              <a:solidFill>
                <a:schemeClr val="accent5"/>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numCache>
            </c:numRef>
          </c:val>
          <c:smooth val="0"/>
          <c:extLst>
            <c:ext xmlns:c16="http://schemas.microsoft.com/office/drawing/2014/chart" uri="{C3380CC4-5D6E-409C-BE32-E72D297353CC}">
              <c16:uniqueId val="{00000004-D4D2-472B-A513-E775ADD87E95}"/>
            </c:ext>
          </c:extLst>
        </c:ser>
        <c:ser>
          <c:idx val="5"/>
          <c:order val="4"/>
          <c:tx>
            <c:strRef>
              <c:f>Sheet1!$A$7</c:f>
              <c:strCache>
                <c:ptCount val="1"/>
                <c:pt idx="0">
                  <c:v>Benzodiacepinas</c:v>
                </c:pt>
              </c:strCache>
            </c:strRef>
          </c:tx>
          <c:spPr>
            <a:ln w="28575" cap="rnd">
              <a:solidFill>
                <a:schemeClr val="accent6"/>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Sheet1!$B$7:$X$7</c:f>
              <c:numCache>
                <c:formatCode>#,##0</c:formatCode>
                <c:ptCount val="23"/>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numCache>
            </c:numRef>
          </c:val>
          <c:smooth val="0"/>
          <c:extLst>
            <c:ext xmlns:c16="http://schemas.microsoft.com/office/drawing/2014/chart" uri="{C3380CC4-5D6E-409C-BE32-E72D297353CC}">
              <c16:uniqueId val="{00000025-D4D2-472B-A513-E775ADD87E95}"/>
            </c:ext>
          </c:extLst>
        </c:ser>
        <c:ser>
          <c:idx val="0"/>
          <c:order val="5"/>
          <c:tx>
            <c:strRef>
              <c:f>Sheet1!$A$4</c:f>
              <c:strCache>
                <c:ptCount val="1"/>
                <c:pt idx="0">
                  <c:v>Heroína</c:v>
                </c:pt>
              </c:strCache>
            </c:strRef>
          </c:tx>
          <c:spPr>
            <a:ln w="28575" cap="rnd">
              <a:solidFill>
                <a:schemeClr val="accent1"/>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numCache>
            </c:numRef>
          </c:val>
          <c:smooth val="0"/>
          <c:extLst>
            <c:ext xmlns:c16="http://schemas.microsoft.com/office/drawing/2014/chart" uri="{C3380CC4-5D6E-409C-BE32-E72D297353CC}">
              <c16:uniqueId val="{00000000-D4D2-472B-A513-E775ADD87E95}"/>
            </c:ext>
          </c:extLst>
        </c:ser>
        <c:ser>
          <c:idx val="6"/>
          <c:order val="6"/>
          <c:tx>
            <c:strRef>
              <c:f>Sheet1!$A$8</c:f>
              <c:strCache>
                <c:ptCount val="1"/>
                <c:pt idx="0">
                  <c:v>Antidepresivos</c:v>
                </c:pt>
              </c:strCache>
            </c:strRef>
          </c:tx>
          <c:spPr>
            <a:ln w="28575" cap="rnd">
              <a:solidFill>
                <a:schemeClr val="accent1">
                  <a:lumMod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Sheet1!$B$8:$X$8</c:f>
              <c:numCache>
                <c:formatCode>#,##0</c:formatCode>
                <c:ptCount val="23"/>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numCache>
            </c:numRef>
          </c:val>
          <c:smooth val="0"/>
          <c:extLst>
            <c:ext xmlns:c16="http://schemas.microsoft.com/office/drawing/2014/chart" uri="{C3380CC4-5D6E-409C-BE32-E72D297353CC}">
              <c16:uniqueId val="{00000026-D4D2-472B-A513-E775ADD87E95}"/>
            </c:ext>
          </c:extLst>
        </c:ser>
        <c:dLbls>
          <c:showLegendKey val="0"/>
          <c:showVal val="0"/>
          <c:showCatName val="0"/>
          <c:showSerName val="0"/>
          <c:showPercent val="0"/>
          <c:showBubbleSize val="0"/>
        </c:dLbls>
        <c:smooth val="0"/>
        <c:axId val="495692360"/>
        <c:axId val="495692688"/>
      </c:lineChart>
      <c:catAx>
        <c:axId val="4956923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95692688"/>
        <c:crosses val="autoZero"/>
        <c:auto val="1"/>
        <c:lblAlgn val="ctr"/>
        <c:lblOffset val="100"/>
        <c:tickLblSkip val="1"/>
        <c:tickMarkSkip val="1"/>
        <c:noMultiLvlLbl val="0"/>
      </c:catAx>
      <c:valAx>
        <c:axId val="495692688"/>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2360"/>
        <c:crosses val="autoZero"/>
        <c:crossBetween val="midCat"/>
        <c:majorUnit val="20000"/>
      </c:valAx>
      <c:spPr>
        <a:noFill/>
        <a:ln>
          <a:noFill/>
        </a:ln>
        <a:effectLst/>
      </c:spPr>
    </c:plotArea>
    <c:legend>
      <c:legendPos val="r"/>
      <c:layout>
        <c:manualLayout>
          <c:xMode val="edge"/>
          <c:yMode val="edge"/>
          <c:x val="0.10673555046125564"/>
          <c:y val="2.5991451816652605E-2"/>
          <c:w val="0.61001582521035747"/>
          <c:h val="0.408423087957339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3496710309142"/>
          <c:y val="5.0546548688629456E-2"/>
          <c:w val="0.87994801355254448"/>
          <c:h val="0.7806932534242937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5-4167-A37D-55905EF1BD14}"/>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5-4167-A37D-55905EF1BD14}"/>
                </c:ext>
              </c:extLst>
            </c:dLbl>
            <c:dLbl>
              <c:idx val="21"/>
              <c:layout>
                <c:manualLayout>
                  <c:x val="-8.9355853353676445E-3"/>
                  <c:y val="-1.23705273600194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6E-4FD3-B956-CBB015D23347}"/>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2B-406D-9E6A-E6C22CDFBBF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8050</c:v>
                </c:pt>
                <c:pt idx="1">
                  <c:v>8407</c:v>
                </c:pt>
                <c:pt idx="2">
                  <c:v>9496</c:v>
                </c:pt>
                <c:pt idx="3">
                  <c:v>11920</c:v>
                </c:pt>
                <c:pt idx="4">
                  <c:v>12940</c:v>
                </c:pt>
                <c:pt idx="5">
                  <c:v>13756</c:v>
                </c:pt>
                <c:pt idx="6">
                  <c:v>14918</c:v>
                </c:pt>
                <c:pt idx="7">
                  <c:v>17545</c:v>
                </c:pt>
                <c:pt idx="8">
                  <c:v>18516</c:v>
                </c:pt>
                <c:pt idx="9">
                  <c:v>19582</c:v>
                </c:pt>
                <c:pt idx="10">
                  <c:v>20422</c:v>
                </c:pt>
                <c:pt idx="11">
                  <c:v>21089</c:v>
                </c:pt>
                <c:pt idx="12">
                  <c:v>22784</c:v>
                </c:pt>
                <c:pt idx="13">
                  <c:v>23166</c:v>
                </c:pt>
                <c:pt idx="14">
                  <c:v>25052</c:v>
                </c:pt>
                <c:pt idx="15">
                  <c:v>28647</c:v>
                </c:pt>
                <c:pt idx="16">
                  <c:v>33091</c:v>
                </c:pt>
                <c:pt idx="17">
                  <c:v>42249</c:v>
                </c:pt>
                <c:pt idx="18">
                  <c:v>47600</c:v>
                </c:pt>
                <c:pt idx="19">
                  <c:v>46802</c:v>
                </c:pt>
                <c:pt idx="20">
                  <c:v>49860</c:v>
                </c:pt>
                <c:pt idx="21">
                  <c:v>68630</c:v>
                </c:pt>
                <c:pt idx="22">
                  <c:v>80411</c:v>
                </c:pt>
              </c:numCache>
            </c:numRef>
          </c:val>
          <c:extLst>
            <c:ext xmlns:c16="http://schemas.microsoft.com/office/drawing/2014/chart" uri="{C3380CC4-5D6E-409C-BE32-E72D297353CC}">
              <c16:uniqueId val="{00000000-35BA-427D-93CD-5271BD2ABA71}"/>
            </c:ext>
          </c:extLst>
        </c:ser>
        <c:dLbls>
          <c:showLegendKey val="0"/>
          <c:showVal val="0"/>
          <c:showCatName val="0"/>
          <c:showSerName val="0"/>
          <c:showPercent val="0"/>
          <c:showBubbleSize val="0"/>
        </c:dLbls>
        <c:gapWidth val="20"/>
        <c:overlap val="-2"/>
        <c:axId val="653245520"/>
        <c:axId val="653244536"/>
      </c:barChart>
      <c:lineChart>
        <c:grouping val="standard"/>
        <c:varyColors val="0"/>
        <c:ser>
          <c:idx val="1"/>
          <c:order val="1"/>
          <c:tx>
            <c:strRef>
              <c:f>Sheet1!$A$3</c:f>
              <c:strCache>
                <c:ptCount val="1"/>
                <c:pt idx="0">
                  <c:v> Femenino</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2057</c:v>
                </c:pt>
                <c:pt idx="1">
                  <c:v>2264</c:v>
                </c:pt>
                <c:pt idx="2">
                  <c:v>2767</c:v>
                </c:pt>
                <c:pt idx="3">
                  <c:v>3760</c:v>
                </c:pt>
                <c:pt idx="4">
                  <c:v>4138</c:v>
                </c:pt>
                <c:pt idx="5">
                  <c:v>4643</c:v>
                </c:pt>
                <c:pt idx="6">
                  <c:v>5161</c:v>
                </c:pt>
                <c:pt idx="7">
                  <c:v>5945</c:v>
                </c:pt>
                <c:pt idx="8">
                  <c:v>6581</c:v>
                </c:pt>
                <c:pt idx="9">
                  <c:v>6819</c:v>
                </c:pt>
                <c:pt idx="10">
                  <c:v>7287</c:v>
                </c:pt>
                <c:pt idx="11">
                  <c:v>7734</c:v>
                </c:pt>
                <c:pt idx="12">
                  <c:v>8325</c:v>
                </c:pt>
                <c:pt idx="13">
                  <c:v>8432</c:v>
                </c:pt>
                <c:pt idx="14">
                  <c:v>9055</c:v>
                </c:pt>
                <c:pt idx="15">
                  <c:v>10227</c:v>
                </c:pt>
                <c:pt idx="16">
                  <c:v>11420</c:v>
                </c:pt>
                <c:pt idx="17">
                  <c:v>13751</c:v>
                </c:pt>
                <c:pt idx="18">
                  <c:v>15263</c:v>
                </c:pt>
                <c:pt idx="19">
                  <c:v>14724</c:v>
                </c:pt>
                <c:pt idx="20">
                  <c:v>15225</c:v>
                </c:pt>
                <c:pt idx="21">
                  <c:v>19970</c:v>
                </c:pt>
                <c:pt idx="22">
                  <c:v>23654</c:v>
                </c:pt>
              </c:numCache>
            </c:numRef>
          </c:val>
          <c:smooth val="0"/>
          <c:extLst>
            <c:ext xmlns:c16="http://schemas.microsoft.com/office/drawing/2014/chart" uri="{C3380CC4-5D6E-409C-BE32-E72D297353CC}">
              <c16:uniqueId val="{00000001-35BA-427D-93CD-5271BD2ABA71}"/>
            </c:ext>
          </c:extLst>
        </c:ser>
        <c:ser>
          <c:idx val="2"/>
          <c:order val="2"/>
          <c:tx>
            <c:strRef>
              <c:f>Sheet1!$A$4</c:f>
              <c:strCache>
                <c:ptCount val="1"/>
                <c:pt idx="0">
                  <c:v> Masculino</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5993</c:v>
                </c:pt>
                <c:pt idx="1">
                  <c:v>6143</c:v>
                </c:pt>
                <c:pt idx="2">
                  <c:v>6729</c:v>
                </c:pt>
                <c:pt idx="3">
                  <c:v>8160</c:v>
                </c:pt>
                <c:pt idx="4">
                  <c:v>8802</c:v>
                </c:pt>
                <c:pt idx="5">
                  <c:v>9113</c:v>
                </c:pt>
                <c:pt idx="6">
                  <c:v>9756</c:v>
                </c:pt>
                <c:pt idx="7">
                  <c:v>11600</c:v>
                </c:pt>
                <c:pt idx="8">
                  <c:v>11935</c:v>
                </c:pt>
                <c:pt idx="9">
                  <c:v>12763</c:v>
                </c:pt>
                <c:pt idx="10">
                  <c:v>13135</c:v>
                </c:pt>
                <c:pt idx="11">
                  <c:v>13355</c:v>
                </c:pt>
                <c:pt idx="12">
                  <c:v>14459</c:v>
                </c:pt>
                <c:pt idx="13">
                  <c:v>14733</c:v>
                </c:pt>
                <c:pt idx="14">
                  <c:v>15997</c:v>
                </c:pt>
                <c:pt idx="15">
                  <c:v>18420</c:v>
                </c:pt>
                <c:pt idx="16">
                  <c:v>21671</c:v>
                </c:pt>
                <c:pt idx="17">
                  <c:v>28498</c:v>
                </c:pt>
                <c:pt idx="18">
                  <c:v>32337</c:v>
                </c:pt>
                <c:pt idx="19">
                  <c:v>32078</c:v>
                </c:pt>
                <c:pt idx="20">
                  <c:v>34635</c:v>
                </c:pt>
                <c:pt idx="21">
                  <c:v>48660</c:v>
                </c:pt>
                <c:pt idx="22">
                  <c:v>56757</c:v>
                </c:pt>
              </c:numCache>
            </c:numRef>
          </c:val>
          <c:smooth val="0"/>
          <c:extLst>
            <c:ext xmlns:c16="http://schemas.microsoft.com/office/drawing/2014/chart" uri="{C3380CC4-5D6E-409C-BE32-E72D297353CC}">
              <c16:uniqueId val="{00000002-35BA-427D-93CD-5271BD2ABA71}"/>
            </c:ext>
          </c:extLst>
        </c:ser>
        <c:dLbls>
          <c:showLegendKey val="0"/>
          <c:showVal val="0"/>
          <c:showCatName val="0"/>
          <c:showSerName val="0"/>
          <c:showPercent val="0"/>
          <c:showBubbleSize val="0"/>
        </c:dLbls>
        <c:marker val="1"/>
        <c:smooth val="0"/>
        <c:axId val="653245520"/>
        <c:axId val="653244536"/>
      </c:lineChart>
      <c:catAx>
        <c:axId val="6532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4536"/>
        <c:crosses val="autoZero"/>
        <c:auto val="1"/>
        <c:lblAlgn val="ctr"/>
        <c:lblOffset val="100"/>
        <c:noMultiLvlLbl val="0"/>
      </c:catAx>
      <c:valAx>
        <c:axId val="653244536"/>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5520"/>
        <c:crosses val="autoZero"/>
        <c:crossBetween val="between"/>
        <c:majorUnit val="20000"/>
      </c:valAx>
      <c:spPr>
        <a:noFill/>
        <a:ln>
          <a:noFill/>
        </a:ln>
        <a:effectLst/>
      </c:spPr>
    </c:plotArea>
    <c:legend>
      <c:legendPos val="b"/>
      <c:layout>
        <c:manualLayout>
          <c:xMode val="edge"/>
          <c:yMode val="edge"/>
          <c:x val="0.12241587738594494"/>
          <c:y val="3.75835068519106E-2"/>
          <c:w val="0.18257640599734912"/>
          <c:h val="0.173806901388772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7169308786040772E-2"/>
          <c:w val="0.86856392950881156"/>
          <c:h val="0.82426471040186677"/>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15-429E-A9FE-E58347068FF3}"/>
                </c:ext>
              </c:extLst>
            </c:dLbl>
            <c:dLbl>
              <c:idx val="20"/>
              <c:layout>
                <c:manualLayout>
                  <c:x val="-1.064573959505051E-2"/>
                  <c:y val="-1.5750456546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F8-462C-AB35-870118D7E1A6}"/>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6F-4087-A000-D34BFCF0F9F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numCache>
            </c:numRef>
          </c:val>
          <c:extLst>
            <c:ext xmlns:c16="http://schemas.microsoft.com/office/drawing/2014/chart" uri="{C3380CC4-5D6E-409C-BE32-E72D297353CC}">
              <c16:uniqueId val="{00000000-B89C-4E2E-AA29-4E20259D07E0}"/>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Opioides con receta en combinación con opioides sintéticos distintos de la metadona</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General</c:formatCode>
                <c:ptCount val="23"/>
                <c:pt idx="0">
                  <c:v>142</c:v>
                </c:pt>
                <c:pt idx="1">
                  <c:v>167</c:v>
                </c:pt>
                <c:pt idx="2">
                  <c:v>199</c:v>
                </c:pt>
                <c:pt idx="3">
                  <c:v>322</c:v>
                </c:pt>
                <c:pt idx="4">
                  <c:v>344</c:v>
                </c:pt>
                <c:pt idx="5">
                  <c:v>384</c:v>
                </c:pt>
                <c:pt idx="6">
                  <c:v>426</c:v>
                </c:pt>
                <c:pt idx="7">
                  <c:v>573</c:v>
                </c:pt>
                <c:pt idx="8">
                  <c:v>601</c:v>
                </c:pt>
                <c:pt idx="9">
                  <c:v>655</c:v>
                </c:pt>
                <c:pt idx="10">
                  <c:v>872</c:v>
                </c:pt>
                <c:pt idx="11">
                  <c:v>939</c:v>
                </c:pt>
                <c:pt idx="12">
                  <c:v>889</c:v>
                </c:pt>
                <c:pt idx="13">
                  <c:v>861</c:v>
                </c:pt>
                <c:pt idx="14" formatCode="#,##0">
                  <c:v>1015</c:v>
                </c:pt>
                <c:pt idx="15" formatCode="#,##0">
                  <c:v>1489</c:v>
                </c:pt>
                <c:pt idx="16" formatCode="#,##0">
                  <c:v>2263</c:v>
                </c:pt>
                <c:pt idx="17" formatCode="#,##0">
                  <c:v>4055</c:v>
                </c:pt>
                <c:pt idx="18" formatCode="#,##0">
                  <c:v>5444</c:v>
                </c:pt>
                <c:pt idx="19" formatCode="#,##0">
                  <c:v>5417</c:v>
                </c:pt>
                <c:pt idx="20" formatCode="#,##0">
                  <c:v>5876</c:v>
                </c:pt>
                <c:pt idx="21" formatCode="#,##0">
                  <c:v>8626</c:v>
                </c:pt>
                <c:pt idx="22" formatCode="#,##0">
                  <c:v>6623</c:v>
                </c:pt>
              </c:numCache>
            </c:numRef>
          </c:val>
          <c:smooth val="0"/>
          <c:extLst>
            <c:ext xmlns:c16="http://schemas.microsoft.com/office/drawing/2014/chart" uri="{C3380CC4-5D6E-409C-BE32-E72D297353CC}">
              <c16:uniqueId val="{00000001-B89C-4E2E-AA29-4E20259D07E0}"/>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292650918635171"/>
          <c:y val="1.9793044061363077E-2"/>
          <c:w val="0.88203353487064129"/>
          <c:h val="0.116826220996268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1262852064"/>
          <c:y val="3.2016429480880015E-2"/>
          <c:w val="0.86562385875966164"/>
          <c:h val="0.82426471040186677"/>
        </c:manualLayout>
      </c:layout>
      <c:barChart>
        <c:barDir val="col"/>
        <c:grouping val="clustered"/>
        <c:varyColors val="0"/>
        <c:ser>
          <c:idx val="0"/>
          <c:order val="0"/>
          <c:tx>
            <c:strRef>
              <c:f>Sheet1!$A$2</c:f>
              <c:strCache>
                <c:ptCount val="1"/>
                <c:pt idx="0">
                  <c:v> Sólo heroína</c:v>
                </c:pt>
              </c:strCache>
            </c:strRef>
          </c:tx>
          <c:spPr>
            <a:solidFill>
              <a:schemeClr val="accent1"/>
            </a:solidFill>
            <a:ln>
              <a:noFill/>
            </a:ln>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FE-48C1-A9C3-E49F2B2273C0}"/>
                </c:ext>
              </c:extLst>
            </c:dLbl>
            <c:dLbl>
              <c:idx val="21"/>
              <c:layout>
                <c:manualLayout>
                  <c:x val="1.3230429988974749E-2"/>
                  <c:y val="7.72946781498286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E7-4762-8A5D-52FDF6C9EB41}"/>
                </c:ext>
              </c:extLst>
            </c:dLbl>
            <c:dLbl>
              <c:idx val="22"/>
              <c:layout>
                <c:manualLayout>
                  <c:x val="5.88019110621105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96-46F8-947D-BAC9747B3DE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numCache>
            </c:numRef>
          </c:val>
          <c:extLst>
            <c:ext xmlns:c16="http://schemas.microsoft.com/office/drawing/2014/chart" uri="{C3380CC4-5D6E-409C-BE32-E72D297353CC}">
              <c16:uniqueId val="{00000002-0876-4AF7-815F-FCF06334F287}"/>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Heroína en combinación con opioides sintéticos distintos de la metadona</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15</c:v>
                </c:pt>
                <c:pt idx="1">
                  <c:v>18</c:v>
                </c:pt>
                <c:pt idx="2">
                  <c:v>15</c:v>
                </c:pt>
                <c:pt idx="3">
                  <c:v>15</c:v>
                </c:pt>
                <c:pt idx="4">
                  <c:v>16</c:v>
                </c:pt>
                <c:pt idx="5">
                  <c:v>13</c:v>
                </c:pt>
                <c:pt idx="6">
                  <c:v>34</c:v>
                </c:pt>
                <c:pt idx="7">
                  <c:v>113</c:v>
                </c:pt>
                <c:pt idx="8">
                  <c:v>13</c:v>
                </c:pt>
                <c:pt idx="9">
                  <c:v>28</c:v>
                </c:pt>
                <c:pt idx="10">
                  <c:v>29</c:v>
                </c:pt>
                <c:pt idx="11">
                  <c:v>45</c:v>
                </c:pt>
                <c:pt idx="12">
                  <c:v>44</c:v>
                </c:pt>
                <c:pt idx="13">
                  <c:v>69</c:v>
                </c:pt>
                <c:pt idx="14">
                  <c:v>209</c:v>
                </c:pt>
                <c:pt idx="15">
                  <c:v>1027</c:v>
                </c:pt>
                <c:pt idx="16">
                  <c:v>2685</c:v>
                </c:pt>
                <c:pt idx="17">
                  <c:v>5781</c:v>
                </c:pt>
                <c:pt idx="18">
                  <c:v>8091</c:v>
                </c:pt>
                <c:pt idx="19">
                  <c:v>9068</c:v>
                </c:pt>
                <c:pt idx="20">
                  <c:v>8746</c:v>
                </c:pt>
                <c:pt idx="21">
                  <c:v>8990</c:v>
                </c:pt>
                <c:pt idx="22">
                  <c:v>6783</c:v>
                </c:pt>
              </c:numCache>
            </c:numRef>
          </c:val>
          <c:smooth val="0"/>
          <c:extLst>
            <c:ext xmlns:c16="http://schemas.microsoft.com/office/drawing/2014/chart" uri="{C3380CC4-5D6E-409C-BE32-E72D297353CC}">
              <c16:uniqueId val="{00000003-0876-4AF7-815F-FCF06334F287}"/>
            </c:ext>
          </c:extLst>
        </c:ser>
        <c:ser>
          <c:idx val="2"/>
          <c:order val="2"/>
          <c:tx>
            <c:strRef>
              <c:f>Sheet1!$A$4</c:f>
              <c:strCache>
                <c:ptCount val="1"/>
                <c:pt idx="0">
                  <c:v> Heroin without any Other Opioid</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General</c:formatCode>
                <c:ptCount val="23"/>
                <c:pt idx="0">
                  <c:v>1316</c:v>
                </c:pt>
                <c:pt idx="1">
                  <c:v>1354</c:v>
                </c:pt>
                <c:pt idx="2">
                  <c:v>1360</c:v>
                </c:pt>
                <c:pt idx="3">
                  <c:v>1620</c:v>
                </c:pt>
                <c:pt idx="4">
                  <c:v>1644</c:v>
                </c:pt>
                <c:pt idx="5">
                  <c:v>1512</c:v>
                </c:pt>
                <c:pt idx="6">
                  <c:v>1562</c:v>
                </c:pt>
                <c:pt idx="7">
                  <c:v>1536</c:v>
                </c:pt>
                <c:pt idx="8">
                  <c:v>1891</c:v>
                </c:pt>
                <c:pt idx="9">
                  <c:v>2398</c:v>
                </c:pt>
                <c:pt idx="10">
                  <c:v>2581</c:v>
                </c:pt>
                <c:pt idx="11">
                  <c:v>2398</c:v>
                </c:pt>
                <c:pt idx="12">
                  <c:v>3498</c:v>
                </c:pt>
                <c:pt idx="13">
                  <c:v>4775</c:v>
                </c:pt>
                <c:pt idx="14">
                  <c:v>6567</c:v>
                </c:pt>
                <c:pt idx="15">
                  <c:v>7839</c:v>
                </c:pt>
                <c:pt idx="16">
                  <c:v>8583</c:v>
                </c:pt>
                <c:pt idx="17">
                  <c:v>8024</c:v>
                </c:pt>
                <c:pt idx="18">
                  <c:v>6072</c:v>
                </c:pt>
                <c:pt idx="19">
                  <c:v>4823</c:v>
                </c:pt>
                <c:pt idx="20">
                  <c:v>4318</c:v>
                </c:pt>
                <c:pt idx="21" formatCode="#,##0">
                  <c:v>3391</c:v>
                </c:pt>
                <c:pt idx="22" formatCode="#,##0">
                  <c:v>1941</c:v>
                </c:pt>
              </c:numCache>
            </c:numRef>
          </c:val>
          <c:smooth val="0"/>
          <c:extLst>
            <c:ext xmlns:c16="http://schemas.microsoft.com/office/drawing/2014/chart" uri="{C3380CC4-5D6E-409C-BE32-E72D297353CC}">
              <c16:uniqueId val="{00000004-0876-4AF7-815F-FCF06334F287}"/>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0847204738878424"/>
          <c:y val="1.9734690581897057E-2"/>
          <c:w val="0.77570555058787438"/>
          <c:h val="0.209431249122573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Estimulantes</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A2-4B78-9F2C-CE568368771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4271</c:v>
                </c:pt>
                <c:pt idx="1">
                  <c:v>4017</c:v>
                </c:pt>
                <c:pt idx="2">
                  <c:v>4308</c:v>
                </c:pt>
                <c:pt idx="3">
                  <c:v>5423</c:v>
                </c:pt>
                <c:pt idx="4">
                  <c:v>6215</c:v>
                </c:pt>
                <c:pt idx="5">
                  <c:v>6591</c:v>
                </c:pt>
                <c:pt idx="6">
                  <c:v>7606</c:v>
                </c:pt>
                <c:pt idx="7">
                  <c:v>8668</c:v>
                </c:pt>
                <c:pt idx="8">
                  <c:v>7697</c:v>
                </c:pt>
                <c:pt idx="9">
                  <c:v>6320</c:v>
                </c:pt>
                <c:pt idx="10">
                  <c:v>5824</c:v>
                </c:pt>
                <c:pt idx="11">
                  <c:v>5914</c:v>
                </c:pt>
                <c:pt idx="12">
                  <c:v>6765</c:v>
                </c:pt>
                <c:pt idx="13">
                  <c:v>6879</c:v>
                </c:pt>
                <c:pt idx="14">
                  <c:v>8338</c:v>
                </c:pt>
                <c:pt idx="15">
                  <c:v>9395</c:v>
                </c:pt>
                <c:pt idx="16">
                  <c:v>12122</c:v>
                </c:pt>
                <c:pt idx="17">
                  <c:v>17258</c:v>
                </c:pt>
                <c:pt idx="18">
                  <c:v>23139</c:v>
                </c:pt>
                <c:pt idx="19">
                  <c:v>25877</c:v>
                </c:pt>
                <c:pt idx="20">
                  <c:v>30231</c:v>
                </c:pt>
                <c:pt idx="21">
                  <c:v>40643</c:v>
                </c:pt>
                <c:pt idx="22">
                  <c:v>53495</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Estimulantes en combinación con opioides sintéticos distintos de la metadona</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58</c:v>
                </c:pt>
                <c:pt idx="1">
                  <c:v>51</c:v>
                </c:pt>
                <c:pt idx="2">
                  <c:v>80</c:v>
                </c:pt>
                <c:pt idx="3">
                  <c:v>83</c:v>
                </c:pt>
                <c:pt idx="4">
                  <c:v>135</c:v>
                </c:pt>
                <c:pt idx="5">
                  <c:v>157</c:v>
                </c:pt>
                <c:pt idx="6">
                  <c:v>203</c:v>
                </c:pt>
                <c:pt idx="7">
                  <c:v>463</c:v>
                </c:pt>
                <c:pt idx="8">
                  <c:v>246</c:v>
                </c:pt>
                <c:pt idx="9">
                  <c:v>227</c:v>
                </c:pt>
                <c:pt idx="10">
                  <c:v>240</c:v>
                </c:pt>
                <c:pt idx="11">
                  <c:v>235</c:v>
                </c:pt>
                <c:pt idx="12">
                  <c:v>274</c:v>
                </c:pt>
                <c:pt idx="13">
                  <c:v>261</c:v>
                </c:pt>
                <c:pt idx="14">
                  <c:v>373</c:v>
                </c:pt>
                <c:pt idx="15">
                  <c:v>869</c:v>
                </c:pt>
                <c:pt idx="16">
                  <c:v>1969</c:v>
                </c:pt>
                <c:pt idx="17">
                  <c:v>5029</c:v>
                </c:pt>
                <c:pt idx="18">
                  <c:v>9262</c:v>
                </c:pt>
                <c:pt idx="19">
                  <c:v>11516</c:v>
                </c:pt>
                <c:pt idx="20">
                  <c:v>14627</c:v>
                </c:pt>
                <c:pt idx="21">
                  <c:v>23782</c:v>
                </c:pt>
                <c:pt idx="22">
                  <c:v>34429</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Estimulantes sin ningún opioide</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2170</c:v>
                </c:pt>
                <c:pt idx="1">
                  <c:v>2045</c:v>
                </c:pt>
                <c:pt idx="2">
                  <c:v>2312</c:v>
                </c:pt>
                <c:pt idx="3">
                  <c:v>2845</c:v>
                </c:pt>
                <c:pt idx="4">
                  <c:v>3483</c:v>
                </c:pt>
                <c:pt idx="5">
                  <c:v>3741</c:v>
                </c:pt>
                <c:pt idx="6">
                  <c:v>4391</c:v>
                </c:pt>
                <c:pt idx="7">
                  <c:v>4904</c:v>
                </c:pt>
                <c:pt idx="8">
                  <c:v>4303</c:v>
                </c:pt>
                <c:pt idx="9">
                  <c:v>3235</c:v>
                </c:pt>
                <c:pt idx="10">
                  <c:v>3058</c:v>
                </c:pt>
                <c:pt idx="11">
                  <c:v>3252</c:v>
                </c:pt>
                <c:pt idx="12">
                  <c:v>3510</c:v>
                </c:pt>
                <c:pt idx="13">
                  <c:v>3539</c:v>
                </c:pt>
                <c:pt idx="14">
                  <c:v>4301</c:v>
                </c:pt>
                <c:pt idx="15">
                  <c:v>4396</c:v>
                </c:pt>
                <c:pt idx="16">
                  <c:v>5528</c:v>
                </c:pt>
                <c:pt idx="17">
                  <c:v>7036</c:v>
                </c:pt>
                <c:pt idx="18">
                  <c:v>8684</c:v>
                </c:pt>
                <c:pt idx="19">
                  <c:v>9712</c:v>
                </c:pt>
                <c:pt idx="20">
                  <c:v>11039</c:v>
                </c:pt>
                <c:pt idx="21">
                  <c:v>12677</c:v>
                </c:pt>
                <c:pt idx="22">
                  <c:v>15813</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60000"/>
          <c:min val="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8.171754335369566E-2"/>
          <c:y val="4.5216274062123869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All Psychostimulants </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A2-4B78-9F2C-CE568368771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Psychostimulants in Combination with Synthetic Opioids other than Methadone</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11</c:v>
                </c:pt>
                <c:pt idx="1">
                  <c:v>7</c:v>
                </c:pt>
                <c:pt idx="2">
                  <c:v>6</c:v>
                </c:pt>
                <c:pt idx="3">
                  <c:v>19</c:v>
                </c:pt>
                <c:pt idx="4">
                  <c:v>28</c:v>
                </c:pt>
                <c:pt idx="5">
                  <c:v>29</c:v>
                </c:pt>
                <c:pt idx="6">
                  <c:v>33</c:v>
                </c:pt>
                <c:pt idx="7">
                  <c:v>37</c:v>
                </c:pt>
                <c:pt idx="8">
                  <c:v>35</c:v>
                </c:pt>
                <c:pt idx="9">
                  <c:v>47</c:v>
                </c:pt>
                <c:pt idx="10">
                  <c:v>69</c:v>
                </c:pt>
                <c:pt idx="11">
                  <c:v>73</c:v>
                </c:pt>
                <c:pt idx="12">
                  <c:v>93</c:v>
                </c:pt>
                <c:pt idx="13">
                  <c:v>91</c:v>
                </c:pt>
                <c:pt idx="14">
                  <c:v>142</c:v>
                </c:pt>
                <c:pt idx="15">
                  <c:v>276</c:v>
                </c:pt>
                <c:pt idx="16">
                  <c:v>494</c:v>
                </c:pt>
                <c:pt idx="17">
                  <c:v>1042</c:v>
                </c:pt>
                <c:pt idx="18">
                  <c:v>2546</c:v>
                </c:pt>
                <c:pt idx="19">
                  <c:v>3613</c:v>
                </c:pt>
                <c:pt idx="20">
                  <c:v>5564</c:v>
                </c:pt>
                <c:pt idx="21">
                  <c:v>11717</c:v>
                </c:pt>
                <c:pt idx="22">
                  <c:v>18986</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Psychostimulants without any Opioid</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360</c:v>
                </c:pt>
                <c:pt idx="1">
                  <c:v>376</c:v>
                </c:pt>
                <c:pt idx="2">
                  <c:v>399</c:v>
                </c:pt>
                <c:pt idx="3">
                  <c:v>616</c:v>
                </c:pt>
                <c:pt idx="4">
                  <c:v>820</c:v>
                </c:pt>
                <c:pt idx="5">
                  <c:v>898</c:v>
                </c:pt>
                <c:pt idx="6">
                  <c:v>1132</c:v>
                </c:pt>
                <c:pt idx="7">
                  <c:v>936</c:v>
                </c:pt>
                <c:pt idx="8">
                  <c:v>905</c:v>
                </c:pt>
                <c:pt idx="9">
                  <c:v>807</c:v>
                </c:pt>
                <c:pt idx="10">
                  <c:v>978</c:v>
                </c:pt>
                <c:pt idx="11">
                  <c:v>1214</c:v>
                </c:pt>
                <c:pt idx="12">
                  <c:v>1390</c:v>
                </c:pt>
                <c:pt idx="13">
                  <c:v>1642</c:v>
                </c:pt>
                <c:pt idx="14">
                  <c:v>2273</c:v>
                </c:pt>
                <c:pt idx="15">
                  <c:v>2492</c:v>
                </c:pt>
                <c:pt idx="16">
                  <c:v>3371</c:v>
                </c:pt>
                <c:pt idx="17">
                  <c:v>4126</c:v>
                </c:pt>
                <c:pt idx="18">
                  <c:v>5130</c:v>
                </c:pt>
                <c:pt idx="19">
                  <c:v>6271</c:v>
                </c:pt>
                <c:pt idx="20">
                  <c:v>7525</c:v>
                </c:pt>
                <c:pt idx="21">
                  <c:v>9060</c:v>
                </c:pt>
                <c:pt idx="22">
                  <c:v>11166</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6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723363658344038"/>
          <c:y val="1.3494119795732734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33783567751707E-2"/>
          <c:y val="3.4023787625783133E-2"/>
          <c:w val="0.89108721874881924"/>
          <c:h val="0.82653855987124314"/>
        </c:manualLayout>
      </c:layout>
      <c:barChart>
        <c:barDir val="col"/>
        <c:grouping val="clustered"/>
        <c:varyColors val="0"/>
        <c:ser>
          <c:idx val="0"/>
          <c:order val="0"/>
          <c:tx>
            <c:strRef>
              <c:f>Sheet1!$B$1</c:f>
              <c:strCache>
                <c:ptCount val="1"/>
                <c:pt idx="0">
                  <c:v>  Sólo Cocaína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4472C4"/>
              </a:solidFill>
            </a:ln>
            <a:effectLst>
              <a:outerShdw blurRad="40000" dist="23000" dir="5400000" rotWithShape="0">
                <a:srgbClr val="000000">
                  <a:alpha val="35000"/>
                </a:srgbClr>
              </a:outerShdw>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DF-493A-99F1-CB06D4934055}"/>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FD-4C8D-9DDF-092C85CFE98B}"/>
                </c:ext>
              </c:extLst>
            </c:dLbl>
            <c:dLbl>
              <c:idx val="21"/>
              <c:layout>
                <c:manualLayout>
                  <c:x val="-1.91952750092287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DC-45F0-BD36-5EB8BEA9F288}"/>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FD-4C8D-9DDF-092C85CFE98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numCache>
            </c:numRef>
          </c:val>
          <c:extLst>
            <c:ext xmlns:c16="http://schemas.microsoft.com/office/drawing/2014/chart" uri="{C3380CC4-5D6E-409C-BE32-E72D297353CC}">
              <c16:uniqueId val="{00000001-99D8-4469-BDB7-A4BCBC8DE471}"/>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Cocaína en combinación con opioides sintéticos distintos de la metadona</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47</c:v>
                </c:pt>
                <c:pt idx="1">
                  <c:v>46</c:v>
                </c:pt>
                <c:pt idx="2">
                  <c:v>75</c:v>
                </c:pt>
                <c:pt idx="3">
                  <c:v>65</c:v>
                </c:pt>
                <c:pt idx="4">
                  <c:v>109</c:v>
                </c:pt>
                <c:pt idx="5">
                  <c:v>130</c:v>
                </c:pt>
                <c:pt idx="6">
                  <c:v>174</c:v>
                </c:pt>
                <c:pt idx="7">
                  <c:v>432</c:v>
                </c:pt>
                <c:pt idx="8">
                  <c:v>219</c:v>
                </c:pt>
                <c:pt idx="9">
                  <c:v>182</c:v>
                </c:pt>
                <c:pt idx="10">
                  <c:v>176</c:v>
                </c:pt>
                <c:pt idx="11">
                  <c:v>167</c:v>
                </c:pt>
                <c:pt idx="12">
                  <c:v>189</c:v>
                </c:pt>
                <c:pt idx="13">
                  <c:v>182</c:v>
                </c:pt>
                <c:pt idx="14">
                  <c:v>245</c:v>
                </c:pt>
                <c:pt idx="15">
                  <c:v>628</c:v>
                </c:pt>
                <c:pt idx="16">
                  <c:v>1542</c:v>
                </c:pt>
                <c:pt idx="17">
                  <c:v>4184</c:v>
                </c:pt>
                <c:pt idx="18">
                  <c:v>7241</c:v>
                </c:pt>
                <c:pt idx="19">
                  <c:v>8659</c:v>
                </c:pt>
                <c:pt idx="20">
                  <c:v>10139</c:v>
                </c:pt>
                <c:pt idx="21">
                  <c:v>13903</c:v>
                </c:pt>
                <c:pt idx="22">
                  <c:v>18153</c:v>
                </c:pt>
              </c:numCache>
            </c:numRef>
          </c:val>
          <c:smooth val="0"/>
          <c:extLst>
            <c:ext xmlns:c16="http://schemas.microsoft.com/office/drawing/2014/chart" uri="{C3380CC4-5D6E-409C-BE32-E72D297353CC}">
              <c16:uniqueId val="{00000003-99D8-4469-BDB7-A4BCBC8DE471}"/>
            </c:ext>
          </c:extLst>
        </c:ser>
        <c:ser>
          <c:idx val="3"/>
          <c:order val="2"/>
          <c:tx>
            <c:strRef>
              <c:f>Sheet1!$C$1</c:f>
              <c:strCache>
                <c:ptCount val="1"/>
                <c:pt idx="0">
                  <c:v>  Cocaína sin ningún opioide</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1858</c:v>
                </c:pt>
                <c:pt idx="1">
                  <c:v>1710</c:v>
                </c:pt>
                <c:pt idx="2">
                  <c:v>1947</c:v>
                </c:pt>
                <c:pt idx="3">
                  <c:v>2281</c:v>
                </c:pt>
                <c:pt idx="4">
                  <c:v>2743</c:v>
                </c:pt>
                <c:pt idx="5">
                  <c:v>2921</c:v>
                </c:pt>
                <c:pt idx="6">
                  <c:v>3366</c:v>
                </c:pt>
                <c:pt idx="7">
                  <c:v>4076</c:v>
                </c:pt>
                <c:pt idx="8">
                  <c:v>3485</c:v>
                </c:pt>
                <c:pt idx="9">
                  <c:v>2473</c:v>
                </c:pt>
                <c:pt idx="10">
                  <c:v>2140</c:v>
                </c:pt>
                <c:pt idx="11">
                  <c:v>2097</c:v>
                </c:pt>
                <c:pt idx="12">
                  <c:v>2176</c:v>
                </c:pt>
                <c:pt idx="13">
                  <c:v>1956</c:v>
                </c:pt>
                <c:pt idx="14">
                  <c:v>2113</c:v>
                </c:pt>
                <c:pt idx="15">
                  <c:v>2001</c:v>
                </c:pt>
                <c:pt idx="16">
                  <c:v>2278</c:v>
                </c:pt>
                <c:pt idx="17">
                  <c:v>3112</c:v>
                </c:pt>
                <c:pt idx="18">
                  <c:v>3811</c:v>
                </c:pt>
                <c:pt idx="19">
                  <c:v>3779</c:v>
                </c:pt>
                <c:pt idx="20">
                  <c:v>3885</c:v>
                </c:pt>
                <c:pt idx="21">
                  <c:v>4109</c:v>
                </c:pt>
                <c:pt idx="22">
                  <c:v>5236</c:v>
                </c:pt>
              </c:numCache>
            </c:numRef>
          </c:val>
          <c:smooth val="0"/>
          <c:extLst>
            <c:ext xmlns:c16="http://schemas.microsoft.com/office/drawing/2014/chart" uri="{C3380CC4-5D6E-409C-BE32-E72D297353CC}">
              <c16:uniqueId val="{00000002-99D8-4469-BDB7-A4BCBC8DE471}"/>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60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10000"/>
      </c:valAx>
      <c:spPr>
        <a:noFill/>
        <a:ln>
          <a:noFill/>
        </a:ln>
        <a:effectLst/>
      </c:spPr>
    </c:plotArea>
    <c:legend>
      <c:legendPos val="b"/>
      <c:layout>
        <c:manualLayout>
          <c:xMode val="edge"/>
          <c:yMode val="edge"/>
          <c:x val="0.11851065128486846"/>
          <c:y val="1.6095243300329607E-2"/>
          <c:w val="0.74143185590173333"/>
          <c:h val="0.1896704705837410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3.4023787625783133E-2"/>
          <c:w val="0.85862729658792647"/>
          <c:h val="0.78884586763887343"/>
        </c:manualLayout>
      </c:layout>
      <c:barChart>
        <c:barDir val="col"/>
        <c:grouping val="clustered"/>
        <c:varyColors val="0"/>
        <c:ser>
          <c:idx val="0"/>
          <c:order val="0"/>
          <c:tx>
            <c:strRef>
              <c:f>Sheet1!$B$1</c:f>
              <c:strCache>
                <c:ptCount val="1"/>
                <c:pt idx="0">
                  <c:v> Todas las benzodiacepinas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82-47CC-B994-1BB607FE74CE}"/>
                </c:ext>
              </c:extLst>
            </c:dLbl>
            <c:dLbl>
              <c:idx val="20"/>
              <c:layout>
                <c:manualLayout>
                  <c:x val="-1.0557692652140548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BD-414B-968D-2A2D7EADFFB1}"/>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6-4592-A2DA-E6993BCA2DCA}"/>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numCache>
            </c:numRef>
          </c:val>
          <c:extLst>
            <c:ext xmlns:c16="http://schemas.microsoft.com/office/drawing/2014/chart" uri="{C3380CC4-5D6E-409C-BE32-E72D297353CC}">
              <c16:uniqueId val="{00000002-7BB8-4D6E-80B1-553D74836686}"/>
            </c:ext>
          </c:extLst>
        </c:ser>
        <c:dLbls>
          <c:showLegendKey val="0"/>
          <c:showVal val="0"/>
          <c:showCatName val="0"/>
          <c:showSerName val="0"/>
          <c:showPercent val="0"/>
          <c:showBubbleSize val="0"/>
        </c:dLbls>
        <c:gapWidth val="20"/>
        <c:axId val="549211224"/>
        <c:axId val="549292304"/>
      </c:barChart>
      <c:lineChart>
        <c:grouping val="standard"/>
        <c:varyColors val="0"/>
        <c:ser>
          <c:idx val="3"/>
          <c:order val="1"/>
          <c:tx>
            <c:strRef>
              <c:f>Sheet1!$C$1</c:f>
              <c:strCache>
                <c:ptCount val="1"/>
                <c:pt idx="0">
                  <c:v> Benzodiacepinas en combinación con opioides sintéticos distintos de la metadona</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122</c:v>
                </c:pt>
                <c:pt idx="1">
                  <c:v>136</c:v>
                </c:pt>
                <c:pt idx="2">
                  <c:v>186</c:v>
                </c:pt>
                <c:pt idx="3">
                  <c:v>230</c:v>
                </c:pt>
                <c:pt idx="4">
                  <c:v>242</c:v>
                </c:pt>
                <c:pt idx="5">
                  <c:v>270</c:v>
                </c:pt>
                <c:pt idx="6">
                  <c:v>312</c:v>
                </c:pt>
                <c:pt idx="7">
                  <c:v>407</c:v>
                </c:pt>
                <c:pt idx="8">
                  <c:v>436</c:v>
                </c:pt>
                <c:pt idx="9">
                  <c:v>491</c:v>
                </c:pt>
                <c:pt idx="10">
                  <c:v>658</c:v>
                </c:pt>
                <c:pt idx="11">
                  <c:v>746</c:v>
                </c:pt>
                <c:pt idx="12">
                  <c:v>665</c:v>
                </c:pt>
                <c:pt idx="13">
                  <c:v>655</c:v>
                </c:pt>
                <c:pt idx="14">
                  <c:v>804</c:v>
                </c:pt>
                <c:pt idx="15">
                  <c:v>1222</c:v>
                </c:pt>
                <c:pt idx="16">
                  <c:v>1801</c:v>
                </c:pt>
                <c:pt idx="17">
                  <c:v>3308</c:v>
                </c:pt>
                <c:pt idx="18">
                  <c:v>4869</c:v>
                </c:pt>
                <c:pt idx="19">
                  <c:v>5066</c:v>
                </c:pt>
                <c:pt idx="20">
                  <c:v>5187</c:v>
                </c:pt>
                <c:pt idx="21">
                  <c:v>7983</c:v>
                </c:pt>
                <c:pt idx="22">
                  <c:v>8759</c:v>
                </c:pt>
              </c:numCache>
            </c:numRef>
          </c:val>
          <c:smooth val="0"/>
          <c:extLst>
            <c:ext xmlns:c16="http://schemas.microsoft.com/office/drawing/2014/chart" uri="{C3380CC4-5D6E-409C-BE32-E72D297353CC}">
              <c16:uniqueId val="{00000003-7BB8-4D6E-80B1-553D74836686}"/>
            </c:ext>
          </c:extLst>
        </c:ser>
        <c:ser>
          <c:idx val="2"/>
          <c:order val="2"/>
          <c:tx>
            <c:strRef>
              <c:f>Sheet1!$D$1</c:f>
              <c:strCache>
                <c:ptCount val="1"/>
                <c:pt idx="0">
                  <c:v> Benzodiacepinas sin ningún opioide</c:v>
                </c:pt>
              </c:strCache>
            </c:strRef>
          </c:tx>
          <c:spPr>
            <a:ln w="31750" cap="rnd">
              <a:solidFill>
                <a:srgbClr val="9BBB59">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434</c:v>
                </c:pt>
                <c:pt idx="1">
                  <c:v>406</c:v>
                </c:pt>
                <c:pt idx="2">
                  <c:v>473</c:v>
                </c:pt>
                <c:pt idx="3">
                  <c:v>511</c:v>
                </c:pt>
                <c:pt idx="4">
                  <c:v>556</c:v>
                </c:pt>
                <c:pt idx="5">
                  <c:v>578</c:v>
                </c:pt>
                <c:pt idx="6">
                  <c:v>654</c:v>
                </c:pt>
                <c:pt idx="7">
                  <c:v>790</c:v>
                </c:pt>
                <c:pt idx="8">
                  <c:v>895</c:v>
                </c:pt>
                <c:pt idx="9">
                  <c:v>940</c:v>
                </c:pt>
                <c:pt idx="10">
                  <c:v>934</c:v>
                </c:pt>
                <c:pt idx="11">
                  <c:v>980</c:v>
                </c:pt>
                <c:pt idx="12">
                  <c:v>1046</c:v>
                </c:pt>
                <c:pt idx="13">
                  <c:v>1024</c:v>
                </c:pt>
                <c:pt idx="14">
                  <c:v>1104</c:v>
                </c:pt>
                <c:pt idx="15">
                  <c:v>1212</c:v>
                </c:pt>
                <c:pt idx="16">
                  <c:v>1306</c:v>
                </c:pt>
                <c:pt idx="17">
                  <c:v>1451</c:v>
                </c:pt>
                <c:pt idx="18">
                  <c:v>1527</c:v>
                </c:pt>
                <c:pt idx="19">
                  <c:v>1584</c:v>
                </c:pt>
                <c:pt idx="20">
                  <c:v>1410</c:v>
                </c:pt>
                <c:pt idx="21">
                  <c:v>1519</c:v>
                </c:pt>
                <c:pt idx="22">
                  <c:v>1507</c:v>
                </c:pt>
              </c:numCache>
            </c:numRef>
          </c:val>
          <c:smooth val="0"/>
          <c:extLst>
            <c:ext xmlns:c16="http://schemas.microsoft.com/office/drawing/2014/chart" uri="{C3380CC4-5D6E-409C-BE32-E72D297353CC}">
              <c16:uniqueId val="{00000004-7BB8-4D6E-80B1-553D74836686}"/>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2149724472779996"/>
          <c:y val="2.2322797070915935E-2"/>
          <c:w val="0.86943115900544909"/>
          <c:h val="0.1969957851275761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C268D-6C9B-46BE-A6E0-35092C7A4816}" type="datetimeFigureOut">
              <a:rPr lang="en-US" smtClean="0"/>
              <a:t>2/23/2023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D1A06-C8E5-4ABA-B9A4-A074DAD7D2DE}" type="slidenum">
              <a:rPr lang="en-US" smtClean="0"/>
              <a:t>‹#›</a:t>
            </a:fld>
            <a:endParaRPr lang="en-US" dirty="0"/>
          </a:p>
        </p:txBody>
      </p:sp>
    </p:spTree>
    <p:extLst>
      <p:ext uri="{BB962C8B-B14F-4D97-AF65-F5344CB8AC3E}">
        <p14:creationId xmlns:p14="http://schemas.microsoft.com/office/powerpoint/2010/main" val="10953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800" b="1" dirty="0">
                <a:effectLst/>
                <a:latin typeface="Calibri" panose="020F0502020204030204" pitchFamily="34" charset="0"/>
                <a:ea typeface="Calibri" panose="020F0502020204030204" pitchFamily="34" charset="0"/>
                <a:cs typeface="Arial" panose="020B0604020202020204" pitchFamily="34" charset="0"/>
              </a:rPr>
              <a:t>Figura 1. Muertes a causa de sobredosis a nivel nacional, cantidad entre todas las edades, por género, 1999-2021 </a:t>
            </a:r>
            <a:r>
              <a:rPr lang="es-BO"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Más de 106.000 personas murieron en los Estados Unidos por sobredosis relacionadas con las drogas en 2021, incluidas las drogas ilícitas y los opioides recetados. La figura de arriba es un gráfico de barras y líneas que muestra el número total de muertes por sobredosis en Estados Unidos relacionadas con ciertas drogas ilícitas o de prescripción desde 1999 hasta 2021. Las barras están debajo las líneas que muestran el número de muertes por género de 1999 a 2021 (Fuente: CDC WONDER).</a:t>
            </a:r>
            <a:endParaRPr lang="es-BO"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BO" sz="18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a:t>
            </a:fld>
            <a:endParaRPr lang="en-US" dirty="0"/>
          </a:p>
        </p:txBody>
      </p:sp>
    </p:spTree>
    <p:extLst>
      <p:ext uri="{BB962C8B-B14F-4D97-AF65-F5344CB8AC3E}">
        <p14:creationId xmlns:p14="http://schemas.microsoft.com/office/powerpoint/2010/main" val="176498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BO" b="1" dirty="0"/>
              <a:t>Figura 10. Muertes por sobredosis de antidepresivos a nivel nacional, según la participación de opioides, número en todas las edades, 1999-2021</a:t>
            </a:r>
            <a:r>
              <a:rPr lang="en-US" b="1" dirty="0"/>
              <a:t>. </a:t>
            </a:r>
            <a:r>
              <a:rPr lang="es-BO" b="0" dirty="0"/>
              <a:t>La figura anterior es un gráfico de barras y líneas que muestra el número total de muertes por sobredosis en los Estados Unidos relacionadas con antidepresivos desde 1999 hasta 2021. Las muertes por sobredosis relacionadas con antidepresivos aumentaron de manera constante de 1.749 en 1999 a 5.269 en 2017. Desde entonces, las muertes han aumentado ligeramente con 5.859 en 2021. Las barras están debajo las líneas que muestran el número de muertes relacionadas con antidepresivos en combinación con opioides sintéticos distintos de la metadona (principalmente fentanilo) o sin ninguna implicación de opioides (Fuente: CDC WONDER). </a:t>
            </a:r>
          </a:p>
          <a:p>
            <a:endParaRPr lang="en-US" b="1" dirty="0"/>
          </a:p>
        </p:txBody>
      </p:sp>
      <p:sp>
        <p:nvSpPr>
          <p:cNvPr id="4" name="Slide Number Placeholder 3"/>
          <p:cNvSpPr>
            <a:spLocks noGrp="1"/>
          </p:cNvSpPr>
          <p:nvPr>
            <p:ph type="sldNum" sz="quarter" idx="10"/>
          </p:nvPr>
        </p:nvSpPr>
        <p:spPr/>
        <p:txBody>
          <a:bodyPr/>
          <a:lstStyle/>
          <a:p>
            <a:fld id="{750D1A06-C8E5-4ABA-B9A4-A074DAD7D2DE}" type="slidenum">
              <a:rPr lang="en-US" smtClean="0"/>
              <a:t>10</a:t>
            </a:fld>
            <a:endParaRPr lang="en-US" dirty="0"/>
          </a:p>
        </p:txBody>
      </p:sp>
    </p:spTree>
    <p:extLst>
      <p:ext uri="{BB962C8B-B14F-4D97-AF65-F5344CB8AC3E}">
        <p14:creationId xmlns:p14="http://schemas.microsoft.com/office/powerpoint/2010/main" val="288138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11</a:t>
            </a:fld>
            <a:endParaRPr lang="en-US" dirty="0"/>
          </a:p>
        </p:txBody>
      </p:sp>
    </p:spTree>
    <p:extLst>
      <p:ext uri="{BB962C8B-B14F-4D97-AF65-F5344CB8AC3E}">
        <p14:creationId xmlns:p14="http://schemas.microsoft.com/office/powerpoint/2010/main" val="233035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BO" sz="1200" b="1" dirty="0">
                <a:highlight>
                  <a:srgbClr val="FFFF00"/>
                </a:highlight>
              </a:rPr>
              <a:t>Figura 2. Muertes por sobredosis a nivel nacional, número entre todas las edades, 1999-2021. </a:t>
            </a:r>
            <a:r>
              <a:rPr lang="es-BO" sz="1200" b="0" dirty="0">
                <a:highlight>
                  <a:srgbClr val="FFFF00"/>
                </a:highlight>
              </a:rPr>
              <a:t>En general, las muertes por sobredosis de drogas aumentaron de 2019 a 2021 con más de 106.000 muertes por sobredosis de drogas reportadas en 2021. Las muertes por opioides sintéticos distintos de la metadona (principalmente fentanilo) siguieron aumentando con 70.601 muertes por sobredosis notificadas en 2021. Las muertes relacionadas con estimulantes, incluida la cocaína o los psicoestimulantes con potencial de abuso (principalmente la metanfetamina), también siguieron aumentando con 32.537 muertes por sobredosis en 2021 (Fuente: CDC WONDER).</a:t>
            </a:r>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2</a:t>
            </a:fld>
            <a:endParaRPr lang="en-US" dirty="0"/>
          </a:p>
        </p:txBody>
      </p:sp>
    </p:spTree>
    <p:extLst>
      <p:ext uri="{BB962C8B-B14F-4D97-AF65-F5344CB8AC3E}">
        <p14:creationId xmlns:p14="http://schemas.microsoft.com/office/powerpoint/2010/main" val="24028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b="1" dirty="0"/>
              <a:t>Figura 3. Muertes por sobredosis relacionadas con cualquier opioide a nivel nacional, número entre todas las edades, por género, 1999-2021. </a:t>
            </a:r>
            <a:r>
              <a:rPr lang="es-BO" b="0" dirty="0"/>
              <a:t>La figura de arriba es un gráfico de barras y líneas que muestra el número total de muertes por sobredosis en los Estados Unidos relacionadas con cualquier opioide desde 1999 hasta 2021. Cualquier opioide incluye los opioides con receta (opioides naturales y semisintéticos y metadona), la heroína y los opioides sintéticos distintos de la metadona (principalmente el fentanilo). Las muertes por sobredosis relacionadas con opioides aumentaron de 21.089 en 2010 a 47.600 en 2017 y se mantuvieron estables hasta 2019. Esto fue seguido por un aumento significativo en 2020 con 68.630 muertes reportadas y de nuevo en 2021 con 80.411 muertes por sobredosis reportadas. Las barras están debajo las líneas que muestran el número de muertes por género de 1999 a 2021 (Fuente: CDC WONDER).</a:t>
            </a:r>
          </a:p>
          <a:p>
            <a:pPr fontAlgn="base"/>
            <a:endParaRPr lang="en-US" b="0" dirty="0"/>
          </a:p>
        </p:txBody>
      </p:sp>
      <p:sp>
        <p:nvSpPr>
          <p:cNvPr id="4" name="Slide Number Placeholder 3"/>
          <p:cNvSpPr>
            <a:spLocks noGrp="1"/>
          </p:cNvSpPr>
          <p:nvPr>
            <p:ph type="sldNum" sz="quarter" idx="10"/>
          </p:nvPr>
        </p:nvSpPr>
        <p:spPr/>
        <p:txBody>
          <a:bodyPr/>
          <a:lstStyle/>
          <a:p>
            <a:fld id="{750D1A06-C8E5-4ABA-B9A4-A074DAD7D2DE}" type="slidenum">
              <a:rPr lang="en-US" smtClean="0"/>
              <a:t>3</a:t>
            </a:fld>
            <a:endParaRPr lang="en-US" dirty="0"/>
          </a:p>
        </p:txBody>
      </p:sp>
    </p:spTree>
    <p:extLst>
      <p:ext uri="{BB962C8B-B14F-4D97-AF65-F5344CB8AC3E}">
        <p14:creationId xmlns:p14="http://schemas.microsoft.com/office/powerpoint/2010/main" val="43836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b="1" dirty="0"/>
              <a:t>Figura 4. Muertes por sobredosis relacionadas con opioides con receta a nivel nacional, número entre todas las edades, 1999-2021. </a:t>
            </a:r>
            <a:r>
              <a:rPr lang="es-BO" b="0" dirty="0"/>
              <a:t>La figura anterior es un gráfico de barras y líneas que muestra el número total de muertes por sobredosis en los Estados Unidos relacionadas con opioides con receta (incluidos los opioides naturales y semisintéticos y la metadona) desde 1999 hasta 2021. Las muertes por sobredosis relacionadas con opioides con receta aumentaron de 3.442 en 1999 a 17.029 en 2017. De 2017 a 2019, el número de muertes se redujo a 14.139. Esto fue seguido por un ligero aumento en 2020, con 16.416 muertes reportadas. En 2021, el número de muertes notificadas relacionadas con opioides con receta ascendió a 16.706. Las barras están debajo de la línea que muestra el número de muertes relacionadas con opioides con receta en combinación con opioides sintéticos distintos de la metadona (principalmente fentanilo) de 1999 a 2021 (Fuente: CDC WONDER).</a:t>
            </a:r>
          </a:p>
          <a:p>
            <a:endParaRPr lang="en-US" b="1" dirty="0"/>
          </a:p>
        </p:txBody>
      </p:sp>
      <p:sp>
        <p:nvSpPr>
          <p:cNvPr id="4" name="Slide Number Placeholder 3"/>
          <p:cNvSpPr>
            <a:spLocks noGrp="1"/>
          </p:cNvSpPr>
          <p:nvPr>
            <p:ph type="sldNum" sz="quarter" idx="10"/>
          </p:nvPr>
        </p:nvSpPr>
        <p:spPr/>
        <p:txBody>
          <a:bodyPr/>
          <a:lstStyle/>
          <a:p>
            <a:fld id="{750D1A06-C8E5-4ABA-B9A4-A074DAD7D2DE}" type="slidenum">
              <a:rPr lang="en-US" smtClean="0"/>
              <a:t>4</a:t>
            </a:fld>
            <a:endParaRPr lang="en-US" dirty="0"/>
          </a:p>
        </p:txBody>
      </p:sp>
    </p:spTree>
    <p:extLst>
      <p:ext uri="{BB962C8B-B14F-4D97-AF65-F5344CB8AC3E}">
        <p14:creationId xmlns:p14="http://schemas.microsoft.com/office/powerpoint/2010/main" val="295411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b="1" dirty="0"/>
              <a:t>Figura 5. Muertes por sobredosis relacionadas con la heroína a nivel nacional, según la participación de otros opioides, número entre todas las edades, 1999-2021</a:t>
            </a:r>
            <a:r>
              <a:rPr lang="es-BO" dirty="0"/>
              <a:t>. La figura de arriba es un gráfico de barras y líneas que muestra el número total de muertes por sobredosis en los Estados Unidos relacionadas con la heroína desde 1999 hasta 2021. Las muertes por sobredosis relacionadas con la heroína aumentaron de 1.960 en 1999 a 15.469 en 2016. Desde 2016, el número de muertes continúa disminuyendo, con 13.165 muertes notificadas en 2020 y 9.173 muertes notificadas en 2021. Las barras están debajo las líneas que muestran el número de muertes por heroína en combinación con opioides sintéticos distintos de la metadona (principalmente fentanilo) o sin ningún otro opioide de 1999 a 2021 (Fuente: CDC WONDER).</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5</a:t>
            </a:fld>
            <a:endParaRPr lang="en-US" dirty="0"/>
          </a:p>
        </p:txBody>
      </p:sp>
    </p:spTree>
    <p:extLst>
      <p:ext uri="{BB962C8B-B14F-4D97-AF65-F5344CB8AC3E}">
        <p14:creationId xmlns:p14="http://schemas.microsoft.com/office/powerpoint/2010/main" val="72164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BO" b="1" dirty="0"/>
              <a:t>Figura 6. Muertes por sobredosis relacionadas con estimulantes (cocaína y psicoestimulantes) a nivel nacional, según la participación de opioides, número entre todas las edades, 1999-2021</a:t>
            </a:r>
            <a:r>
              <a:rPr lang="en-US" b="1" dirty="0"/>
              <a:t>. </a:t>
            </a:r>
            <a:r>
              <a:rPr lang="es-BO" b="0" dirty="0"/>
              <a:t>La figura anterior es un gráfico de barras y líneas que muestra el número total de muertes por sobredosis en los Estados Unidos relacionadas con estimulantes de 1999 a 2021. Las muertes por sobredosis aumentaron de 12.122 en 2015 a 53.495 en 2021. Las barras están debajo las líneas que muestran el número de muertes por estimulantes en combinación con opioides sintéticos distintos de la metadona (principalmente fentanilo) o sin ningún opioide. El número de muertes en las que están implicados estimulantes ha aumentado de forma constante desde 2014 independientemente de la implicación de opioides (Fuente: CDC WONDER). </a:t>
            </a:r>
          </a:p>
          <a:p>
            <a:endParaRPr lang="en-US" b="0"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6</a:t>
            </a:fld>
            <a:endParaRPr lang="en-US" dirty="0"/>
          </a:p>
        </p:txBody>
      </p:sp>
    </p:spTree>
    <p:extLst>
      <p:ext uri="{BB962C8B-B14F-4D97-AF65-F5344CB8AC3E}">
        <p14:creationId xmlns:p14="http://schemas.microsoft.com/office/powerpoint/2010/main" val="359752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BO" sz="1200" b="1" dirty="0">
                <a:solidFill>
                  <a:prstClr val="black"/>
                </a:solidFill>
                <a:highlight>
                  <a:srgbClr val="FFFF00"/>
                </a:highlight>
              </a:rPr>
              <a:t>Figura 7. Muertes por sobredosis relacionadas con psicoestimulantes con potencial de abuso (principalmente metanfetamina) a nivel nacional, según la participación de opioides, número entre todas las edades, 1999-2021</a:t>
            </a:r>
            <a:r>
              <a:rPr lang="en-US" sz="1200" b="1" dirty="0">
                <a:solidFill>
                  <a:prstClr val="black"/>
                </a:solidFill>
                <a:highlight>
                  <a:srgbClr val="FFFF00"/>
                </a:highlight>
              </a:rPr>
              <a:t>. </a:t>
            </a:r>
            <a:r>
              <a:rPr lang="es-BO" sz="1200" b="0" dirty="0">
                <a:solidFill>
                  <a:prstClr val="black"/>
                </a:solidFill>
                <a:highlight>
                  <a:srgbClr val="FFFF00"/>
                </a:highlight>
              </a:rPr>
              <a:t>La figura anterior es un gráfico de barras y líneas que muestra el número total de muertes por sobredosis en los Estados Unidos relacionadas con psicoestimulantes con potencial de abuso de 1999 a 2021. Las muertes por sobredosis relacionadas con psicoestimulantes con potencial de abuso aumentaron de 547 en 1999 a 23.837 en 2020 y siguieron aumentando hasta 32.537 muertes en 2021. Las barras están debajo las líneas que muestran el número de muertes en las que participaron psicoestimulantes en combinación con opioides sintéticos distintos de la metadona (principalmente fentanilo) o sin ningún opioide. El número de muertes por psicoestimulantes ha aumentado de manera constante desde 2014, independientemente de la participación de opioides (Fuente: CDC WONDER). </a:t>
            </a:r>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7</a:t>
            </a:fld>
            <a:endParaRPr lang="en-US" dirty="0"/>
          </a:p>
        </p:txBody>
      </p:sp>
    </p:spTree>
    <p:extLst>
      <p:ext uri="{BB962C8B-B14F-4D97-AF65-F5344CB8AC3E}">
        <p14:creationId xmlns:p14="http://schemas.microsoft.com/office/powerpoint/2010/main" val="129638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b="1" dirty="0"/>
              <a:t>Figura 8. Muertes por sobredosis de cocaína a nivel nacional, según la participación de opioides, número en todas las edades, 1999-2021. </a:t>
            </a:r>
            <a:r>
              <a:rPr lang="es-BO" b="0" dirty="0"/>
              <a:t>La figura anterior es un gráfico de barras y líneas que muestra el número total de muertes por sobredosis en los Estados Unidos relacionadas con la cocaína de 1999 a 2021. Las muertes por sobredosis relacionadas con la cocaína aumentaron de manera constante de 6.784 en 2015 a 15.883 en 2019. De 2019 a 2021, las muertes relacionadas con la cocaína aumentaron casi un 54% hasta alcanzar las 24.486 muertes. Las barras están debajo las líneas que muestran el número de muertes en las que estuvo implicada la cocaína en combinación con opioides sintéticos distintos de la metadona (principalmente fentanilo) o sin ningún opioide. El número de muertes en combinación con opioides sintéticos distintos de la metadona ha aumentado significativamente desde 2015 y es el impulsor principal de las muertes por sobredosis relacionadas con la cocaína (Fuente: CDC WONDER).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0D1A06-C8E5-4ABA-B9A4-A074DAD7D2DE}" type="slidenum">
              <a:rPr lang="en-US" smtClean="0"/>
              <a:t>8</a:t>
            </a:fld>
            <a:endParaRPr lang="en-US" dirty="0"/>
          </a:p>
        </p:txBody>
      </p:sp>
    </p:spTree>
    <p:extLst>
      <p:ext uri="{BB962C8B-B14F-4D97-AF65-F5344CB8AC3E}">
        <p14:creationId xmlns:p14="http://schemas.microsoft.com/office/powerpoint/2010/main" val="191762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BO" b="1" dirty="0"/>
              <a:t>Figura 9. Muertes por sobredosis de benzodiacepinas a nivel nacional, según la participación de opioides, número en todas las edades, 1999-2021. </a:t>
            </a:r>
            <a:r>
              <a:rPr lang="es-BO" b="0" dirty="0"/>
              <a:t>La figura anterior es un gráfico de barras y líneas que muestra el número total de muertes por sobredosis en los Estados Unidos relacionadas con las benzodiacepinas desde 1999 hasta 2021. Las muertes por sobredosis relacionadas con las benzodiacepinas aumentaron de manera constante de 1.135 en 1999 a 11.537 en 2017 y disminuyeron a 9.711 en 2019. Entre 2019 y 2021, las muertes volvieron a aumentar hasta 12.499. Las barras están debajo las líneas que muestran el número de muertes en las que están implicadas las benzodiacepinas en combinación con opioides sintéticos distintos de la metadona (principalmente fentanilo) o sin ningún opioide (Fuente: CDC WONDER). </a:t>
            </a:r>
            <a:endParaRPr lang="en-US" b="0" dirty="0"/>
          </a:p>
        </p:txBody>
      </p:sp>
      <p:sp>
        <p:nvSpPr>
          <p:cNvPr id="4" name="Slide Number Placeholder 3"/>
          <p:cNvSpPr>
            <a:spLocks noGrp="1"/>
          </p:cNvSpPr>
          <p:nvPr>
            <p:ph type="sldNum" sz="quarter" idx="10"/>
          </p:nvPr>
        </p:nvSpPr>
        <p:spPr/>
        <p:txBody>
          <a:bodyPr/>
          <a:lstStyle/>
          <a:p>
            <a:fld id="{750D1A06-C8E5-4ABA-B9A4-A074DAD7D2DE}" type="slidenum">
              <a:rPr lang="en-US" smtClean="0"/>
              <a:t>9</a:t>
            </a:fld>
            <a:endParaRPr lang="en-US" dirty="0"/>
          </a:p>
        </p:txBody>
      </p:sp>
    </p:spTree>
    <p:extLst>
      <p:ext uri="{BB962C8B-B14F-4D97-AF65-F5344CB8AC3E}">
        <p14:creationId xmlns:p14="http://schemas.microsoft.com/office/powerpoint/2010/main" val="293086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3935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235426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26255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9768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0235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4494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5383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4956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08189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96234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34302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93702-90A2-4452-9028-2D57F5392383}" type="datetimeFigureOut">
              <a:rPr lang="en-US" smtClean="0"/>
              <a:t>2/23/2023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3FFB2-96F4-40BC-B96D-8279330AA32E}" type="slidenum">
              <a:rPr lang="en-US" smtClean="0"/>
              <a:t>‹#›</a:t>
            </a:fld>
            <a:endParaRPr lang="en-US" dirty="0"/>
          </a:p>
        </p:txBody>
      </p:sp>
    </p:spTree>
    <p:extLst>
      <p:ext uri="{BB962C8B-B14F-4D97-AF65-F5344CB8AC3E}">
        <p14:creationId xmlns:p14="http://schemas.microsoft.com/office/powerpoint/2010/main" val="3024204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541C-9B9E-43EE-A9A8-2F4846D8533E}"/>
              </a:ext>
            </a:extLst>
          </p:cNvPr>
          <p:cNvSpPr>
            <a:spLocks noGrp="1"/>
          </p:cNvSpPr>
          <p:nvPr>
            <p:ph type="title"/>
          </p:nvPr>
        </p:nvSpPr>
        <p:spPr>
          <a:xfrm>
            <a:off x="386861" y="0"/>
            <a:ext cx="8370277" cy="1325563"/>
          </a:xfrm>
        </p:spPr>
        <p:txBody>
          <a:bodyPr>
            <a:noAutofit/>
          </a:bodyPr>
          <a:lstStyle/>
          <a:p>
            <a:pPr algn="ctr"/>
            <a:r>
              <a:rPr lang="es-BO" sz="2800" b="1" dirty="0"/>
              <a:t>Figura 1. Muertes por sobredosis a nivel nacional*, cantidad entre todas las edades, por género, 1999-2021</a:t>
            </a:r>
            <a:endParaRPr lang="en-US" sz="2800" b="1" dirty="0"/>
          </a:p>
        </p:txBody>
      </p:sp>
      <p:graphicFrame>
        <p:nvGraphicFramePr>
          <p:cNvPr id="6" name="Content Placeholder 5">
            <a:extLst>
              <a:ext uri="{FF2B5EF4-FFF2-40B4-BE49-F238E27FC236}">
                <a16:creationId xmlns:a16="http://schemas.microsoft.com/office/drawing/2014/main" id="{6B5A4D28-189E-4F82-8DAC-607AD9E38742}"/>
              </a:ext>
            </a:extLst>
          </p:cNvPr>
          <p:cNvGraphicFramePr>
            <a:graphicFrameLocks noGrp="1"/>
          </p:cNvGraphicFramePr>
          <p:nvPr>
            <p:ph idx="1"/>
            <p:extLst>
              <p:ext uri="{D42A27DB-BD31-4B8C-83A1-F6EECF244321}">
                <p14:modId xmlns:p14="http://schemas.microsoft.com/office/powerpoint/2010/main" val="2811840555"/>
              </p:ext>
            </p:extLst>
          </p:nvPr>
        </p:nvGraphicFramePr>
        <p:xfrm>
          <a:off x="311499" y="1143001"/>
          <a:ext cx="8531050" cy="4812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CFC055-B04E-40CE-8BCC-ECF98439E483}"/>
              </a:ext>
            </a:extLst>
          </p:cNvPr>
          <p:cNvSpPr txBox="1"/>
          <p:nvPr/>
        </p:nvSpPr>
        <p:spPr>
          <a:xfrm>
            <a:off x="157161" y="5827492"/>
            <a:ext cx="8829675" cy="1015663"/>
          </a:xfrm>
          <a:prstGeom prst="rect">
            <a:avLst/>
          </a:prstGeom>
          <a:noFill/>
        </p:spPr>
        <p:txBody>
          <a:bodyPr wrap="square" rtlCol="0">
            <a:spAutoFit/>
          </a:bodyPr>
          <a:lstStyle/>
          <a:p>
            <a:r>
              <a:rPr lang="es-BO" sz="1200" dirty="0">
                <a:solidFill>
                  <a:schemeClr val="tx1">
                    <a:lumMod val="50000"/>
                    <a:lumOff val="50000"/>
                  </a:schemeClr>
                </a:solidFill>
              </a:rPr>
              <a:t>*Incluye muertes con causas subyacentes de intoxicación por drogas no intencionada (X40-X44), intoxicación por drogas con resultado de suicidio (X60-X64), intoxicación por drogas con resultado de homicidio (X85) o intoxicación por drogas de intención indeterminada (Y10-Y14), según la codificación de la Clasificación Internacional de Enfermedades, 10ª Revisión. </a:t>
            </a:r>
          </a:p>
          <a:p>
            <a:r>
              <a:rPr lang="es-BO" sz="1200" dirty="0">
                <a:solidFill>
                  <a:schemeClr val="tx1">
                    <a:lumMod val="50000"/>
                    <a:lumOff val="50000"/>
                  </a:schemeClr>
                </a:solidFill>
              </a:rPr>
              <a:t>Fuente: Centros para la Prevención y el Control de las Enfermedades, Centro Nacional de Estadísticas de Salud. Múltiples causas de muerte 1999-2021 en la base de datos en línea CDC WONDER, publicado el 1/2023.</a:t>
            </a:r>
          </a:p>
        </p:txBody>
      </p:sp>
    </p:spTree>
    <p:extLst>
      <p:ext uri="{BB962C8B-B14F-4D97-AF65-F5344CB8AC3E}">
        <p14:creationId xmlns:p14="http://schemas.microsoft.com/office/powerpoint/2010/main" val="372587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127493" y="0"/>
            <a:ext cx="8896575" cy="1325563"/>
          </a:xfrm>
        </p:spPr>
        <p:txBody>
          <a:bodyPr>
            <a:noAutofit/>
          </a:bodyPr>
          <a:lstStyle/>
          <a:p>
            <a:pPr algn="ctr"/>
            <a:r>
              <a:rPr lang="es-BO" sz="2800" b="1" dirty="0">
                <a:solidFill>
                  <a:prstClr val="black"/>
                </a:solidFill>
              </a:rPr>
              <a:t>Figura 10. Muertes por sobredosis de antidepresivos a nivel nacional*, según la participación de opioides, número en todas las edades, 1999-2021</a:t>
            </a:r>
            <a:endParaRPr lang="en-US" sz="2800" b="1" dirty="0"/>
          </a:p>
        </p:txBody>
      </p:sp>
      <p:graphicFrame>
        <p:nvGraphicFramePr>
          <p:cNvPr id="7" name="Content Placeholder 9">
            <a:extLst>
              <a:ext uri="{FF2B5EF4-FFF2-40B4-BE49-F238E27FC236}">
                <a16:creationId xmlns:a16="http://schemas.microsoft.com/office/drawing/2014/main" id="{A08C05F2-A320-45F2-96A3-E9E426DCBEBE}"/>
              </a:ext>
            </a:extLst>
          </p:cNvPr>
          <p:cNvGraphicFramePr>
            <a:graphicFrameLocks noGrp="1"/>
          </p:cNvGraphicFramePr>
          <p:nvPr>
            <p:ph idx="1"/>
            <p:extLst>
              <p:ext uri="{D42A27DB-BD31-4B8C-83A1-F6EECF244321}">
                <p14:modId xmlns:p14="http://schemas.microsoft.com/office/powerpoint/2010/main" val="2608282262"/>
              </p:ext>
            </p:extLst>
          </p:nvPr>
        </p:nvGraphicFramePr>
        <p:xfrm>
          <a:off x="219075" y="1459857"/>
          <a:ext cx="8804993" cy="43525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B606E6-FFF6-4F89-AFC6-1BA5A0E106A3}"/>
              </a:ext>
            </a:extLst>
          </p:cNvPr>
          <p:cNvSpPr txBox="1"/>
          <p:nvPr/>
        </p:nvSpPr>
        <p:spPr>
          <a:xfrm>
            <a:off x="214312" y="5842337"/>
            <a:ext cx="8715375" cy="1015663"/>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de drogas como causa subyacente, la subcategoría de antidepresivos se determinó según los siguientes códigos de causa de muerte múltiple de la CIE-10: Antidepresivos tricíclicos y tetracíclicos (T43.0), antidepresivos inhibidores de la monoamino oxidasa (T43.1) y </a:t>
            </a:r>
            <a:r>
              <a:rPr lang="es-BO" sz="1200" i="1" dirty="0">
                <a:solidFill>
                  <a:schemeClr val="tx1">
                    <a:lumMod val="50000"/>
                    <a:lumOff val="50000"/>
                  </a:schemeClr>
                </a:solidFill>
              </a:rPr>
              <a:t>otros</a:t>
            </a:r>
            <a:r>
              <a:rPr lang="es-BO" sz="1200" dirty="0">
                <a:solidFill>
                  <a:schemeClr val="tx1">
                    <a:lumMod val="50000"/>
                    <a:lumOff val="50000"/>
                  </a:schemeClr>
                </a:solidFill>
              </a:rPr>
              <a:t> antidepresivos no especificados (T43.2).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03386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6338D-5958-498F-86BF-048070E5B4AA}"/>
              </a:ext>
            </a:extLst>
          </p:cNvPr>
          <p:cNvSpPr>
            <a:spLocks noGrp="1"/>
          </p:cNvSpPr>
          <p:nvPr>
            <p:ph idx="1"/>
          </p:nvPr>
        </p:nvSpPr>
        <p:spPr>
          <a:xfrm>
            <a:off x="0" y="0"/>
            <a:ext cx="9144000" cy="6858000"/>
          </a:xfrm>
        </p:spPr>
        <p:txBody>
          <a:bodyPr>
            <a:noAutofit/>
          </a:bodyPr>
          <a:lstStyle/>
          <a:p>
            <a:pPr marL="0" indent="0" algn="ctr">
              <a:buNone/>
            </a:pPr>
            <a:r>
              <a:rPr lang="en-US" sz="1200" b="1" dirty="0" err="1"/>
              <a:t>Descripción</a:t>
            </a:r>
            <a:r>
              <a:rPr lang="en-US" sz="1200" b="1" dirty="0"/>
              <a:t> de las </a:t>
            </a:r>
            <a:r>
              <a:rPr lang="en-US" sz="1200" b="1" dirty="0" err="1"/>
              <a:t>figuras</a:t>
            </a:r>
            <a:endParaRPr lang="en-US" sz="1200" b="1" dirty="0"/>
          </a:p>
          <a:p>
            <a:pPr marL="0" indent="0" algn="ctr">
              <a:buNone/>
            </a:pPr>
            <a:endParaRPr lang="en-US" sz="1200"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Las cifras de arriba son gráficos de barras que muestran el número de muertes por sobredosis en los Estados Unidos relacionadas con ciertas drogas ilícitas o prescritas desde 1999 hasta 2021. Las barras están debajo las líneas que representan el género o la participación conjunta de opioides. Tenga en cuenta que la escala del eje "y" varía según el gráfico de barras y que se debe tener precaución al comparar los gráficos uno junto a otro.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En 2021 se registraron 106.699 muertes por sobredosis relacionadas con las drogas en los Estados Unidos (figura 1); el 69% de los casos se produjeron entre varones (línea amarilla). Los opioides sintéticos distintos de la metadona (principalmente el fentanilo) fueron los principales causantes de las muertes por sobredosis, con un aumento de casi 7,5 veces más entre 2015 y 2021 (Figura 2).</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Las muertes por sobredosis de cualquier opioide -opioides con receta (incluidos los opioides naturales y semisintéticos y la metadona), otros opioides sintéticos distintos de la metadona (principalmente el fentanilo) y la heroína- siguieron aumentando hasta 2021 con 80.411 muertes. Más del 70% de las muertes se produjeron entre varones (Figura 3). Entre 2020 y 2021, el número de muertes relacionadas con opioides con receta se mantuvo estable (Figura 4).</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Las muertes por sobredosis relacionadas con la heroína continúan disminuyendo desde 2016, con 9.173 muertes notificadas en 2021 (Figura 5). Casi el 75% de las muertes por sobredosis en 2021 relacionadas con la heroína también implicaron opioides sintéticos distintos de la metadona (principalmente fentanilo).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ea typeface="Calibri" panose="020F0502020204030204" pitchFamily="34" charset="0"/>
                <a:cs typeface="Times New Roman" panose="02020603050405020304" pitchFamily="18" charset="0"/>
              </a:rPr>
              <a:t>Las </a:t>
            </a:r>
            <a:r>
              <a:rPr lang="en-US" sz="1200" dirty="0" err="1">
                <a:effectLst/>
                <a:ea typeface="Calibri" panose="020F0502020204030204" pitchFamily="34" charset="0"/>
                <a:cs typeface="Times New Roman" panose="02020603050405020304" pitchFamily="18" charset="0"/>
              </a:rPr>
              <a:t>muertes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por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sobredosis</a:t>
            </a:r>
            <a:r>
              <a:rPr lang="en-US" sz="1200" dirty="0">
                <a:effectLst/>
                <a:ea typeface="Calibri" panose="020F0502020204030204" pitchFamily="34" charset="0"/>
                <a:cs typeface="Times New Roman" panose="02020603050405020304" pitchFamily="18" charset="0"/>
              </a:rPr>
              <a:t> de </a:t>
            </a:r>
            <a:r>
              <a:rPr lang="en-US" sz="1200" dirty="0" err="1">
                <a:effectLst/>
                <a:ea typeface="Calibri" panose="020F0502020204030204" pitchFamily="34" charset="0"/>
                <a:cs typeface="Times New Roman" panose="02020603050405020304" pitchFamily="18" charset="0"/>
              </a:rPr>
              <a:t>estimulantes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cocaína</a:t>
            </a:r>
            <a:r>
              <a:rPr lang="en-US" sz="1200" dirty="0">
                <a:effectLst/>
                <a:ea typeface="Calibri" panose="020F0502020204030204" pitchFamily="34" charset="0"/>
                <a:cs typeface="Times New Roman" panose="02020603050405020304" pitchFamily="18" charset="0"/>
              </a:rPr>
              <a:t> o </a:t>
            </a:r>
            <a:r>
              <a:rPr lang="en-US" sz="1200" dirty="0" err="1">
                <a:effectLst/>
                <a:ea typeface="Calibri" panose="020F0502020204030204" pitchFamily="34" charset="0"/>
                <a:cs typeface="Times New Roman" panose="02020603050405020304" pitchFamily="18" charset="0"/>
              </a:rPr>
              <a:t>psicoestimulantes</a:t>
            </a:r>
            <a:r>
              <a:rPr lang="en-US" sz="1200" dirty="0">
                <a:effectLst/>
                <a:ea typeface="Calibri" panose="020F0502020204030204" pitchFamily="34" charset="0"/>
                <a:cs typeface="Times New Roman" panose="02020603050405020304" pitchFamily="18" charset="0"/>
              </a:rPr>
              <a:t> con </a:t>
            </a:r>
            <a:r>
              <a:rPr lang="en-US" sz="1200" dirty="0" err="1">
                <a:effectLst/>
                <a:ea typeface="Calibri" panose="020F0502020204030204" pitchFamily="34" charset="0"/>
                <a:cs typeface="Times New Roman" panose="02020603050405020304" pitchFamily="18" charset="0"/>
              </a:rPr>
              <a:t>potencial</a:t>
            </a:r>
            <a:r>
              <a:rPr lang="en-US" sz="1200" dirty="0">
                <a:effectLst/>
                <a:ea typeface="Calibri" panose="020F0502020204030204" pitchFamily="34" charset="0"/>
                <a:cs typeface="Times New Roman" panose="02020603050405020304" pitchFamily="18" charset="0"/>
              </a:rPr>
              <a:t> de </a:t>
            </a:r>
            <a:r>
              <a:rPr lang="en-US" sz="1200" dirty="0" err="1">
                <a:effectLst/>
                <a:ea typeface="Calibri" panose="020F0502020204030204" pitchFamily="34" charset="0"/>
                <a:cs typeface="Times New Roman" panose="02020603050405020304" pitchFamily="18" charset="0"/>
              </a:rPr>
              <a:t>abuso</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principalmente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metanfetamina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aumentado</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significativamente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desde</a:t>
            </a:r>
            <a:r>
              <a:rPr lang="en-US" sz="1200" dirty="0">
                <a:effectLst/>
                <a:ea typeface="Calibri" panose="020F0502020204030204" pitchFamily="34" charset="0"/>
                <a:cs typeface="Times New Roman" panose="02020603050405020304" pitchFamily="18" charset="0"/>
              </a:rPr>
              <a:t> 2015, </a:t>
            </a:r>
            <a:r>
              <a:rPr lang="en-US" sz="1200" dirty="0" err="1">
                <a:effectLst/>
                <a:ea typeface="Calibri" panose="020F0502020204030204" pitchFamily="34" charset="0"/>
                <a:cs typeface="Times New Roman" panose="02020603050405020304" pitchFamily="18" charset="0"/>
              </a:rPr>
              <a:t>aumentando</a:t>
            </a:r>
            <a:r>
              <a:rPr lang="en-US" sz="1200" dirty="0">
                <a:effectLst/>
                <a:ea typeface="Calibri" panose="020F0502020204030204" pitchFamily="34" charset="0"/>
                <a:cs typeface="Times New Roman" panose="02020603050405020304" pitchFamily="18" charset="0"/>
              </a:rPr>
              <a:t> de 12.122 a 53.495 </a:t>
            </a:r>
            <a:r>
              <a:rPr lang="en-US" sz="1200" dirty="0" err="1">
                <a:effectLst/>
                <a:ea typeface="Calibri" panose="020F0502020204030204" pitchFamily="34" charset="0"/>
                <a:cs typeface="Times New Roman" panose="02020603050405020304" pitchFamily="18" charset="0"/>
              </a:rPr>
              <a:t>en</a:t>
            </a:r>
            <a:r>
              <a:rPr lang="en-US" sz="1200" dirty="0">
                <a:effectLst/>
                <a:ea typeface="Calibri" panose="020F0502020204030204" pitchFamily="34" charset="0"/>
                <a:cs typeface="Times New Roman" panose="02020603050405020304" pitchFamily="18" charset="0"/>
              </a:rPr>
              <a:t> 2021 (</a:t>
            </a:r>
            <a:r>
              <a:rPr lang="en-US" sz="1200" dirty="0" err="1">
                <a:effectLst/>
                <a:ea typeface="Calibri" panose="020F0502020204030204" pitchFamily="34" charset="0"/>
                <a:cs typeface="Times New Roman" panose="02020603050405020304" pitchFamily="18" charset="0"/>
              </a:rPr>
              <a:t>Figura</a:t>
            </a:r>
            <a:r>
              <a:rPr lang="en-US" sz="1200" dirty="0">
                <a:effectLst/>
                <a:ea typeface="Calibri" panose="020F0502020204030204" pitchFamily="34" charset="0"/>
                <a:cs typeface="Times New Roman" panose="02020603050405020304" pitchFamily="18" charset="0"/>
              </a:rPr>
              <a:t> 6). </a:t>
            </a:r>
          </a:p>
          <a:p>
            <a:pPr marL="342900" lvl="0" indent="-342900">
              <a:lnSpc>
                <a:spcPct val="107000"/>
              </a:lnSpc>
              <a:spcBef>
                <a:spcPts val="0"/>
              </a:spcBef>
              <a:spcAft>
                <a:spcPts val="800"/>
              </a:spcAft>
              <a:tabLst>
                <a:tab pos="457200" algn="l"/>
              </a:tabLst>
            </a:pPr>
            <a:r>
              <a:rPr lang="es-BO" sz="1200" dirty="0">
                <a:effectLst/>
                <a:ea typeface="Calibri" panose="020F0502020204030204" pitchFamily="34" charset="0"/>
                <a:cs typeface="Times New Roman" panose="02020603050405020304" pitchFamily="18" charset="0"/>
              </a:rPr>
              <a:t>Desde 2015, el número de muertes relacionadas con psicoestimulantes con potencial de abuso (principalmente metanfetamina) ha aumentado significativamente cada año, con 32.537 muertes en 2021 (Figura 7). El número de muertes por cocaína también ha aumentado de manera constante desde 2015, con 24.486 muertes notificadas en 2021 (Figura 8).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Los dos últimos gráficos muestran el número de muertes por sobredosis relacionadas con las benzodiacepinas (Figura 8) o los antidepresivos (Figura 9). Las benzodiacepinas estuvieron implicadas en 12.499 muertes en 2021, aumentando constantemente desde 2015. La cantidad de muertes en las que estuvieron implicados opioides sintéticos distintos de la metadona (principalmente fentanilo) ha aumentado significativamente desde 2015. De las 8.791 muertes relacionadas con las benzodiacepinas en 2015, el 20% también estaban relacionadas con el fentanilo. En 2021, este porcentaje aumentó al 70% de todas las muertes relacionadas con benzodiacepinas. Las muertes relacionadas con antidepresivos también han aumentado de manera constante, impulsadas por el fentanilo, con 5.859 muertes registradas en 2021. </a:t>
            </a:r>
          </a:p>
        </p:txBody>
      </p:sp>
    </p:spTree>
    <p:extLst>
      <p:ext uri="{BB962C8B-B14F-4D97-AF65-F5344CB8AC3E}">
        <p14:creationId xmlns:p14="http://schemas.microsoft.com/office/powerpoint/2010/main" val="191929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912120-98CE-4646-A879-E6E409F0FA6E}"/>
              </a:ext>
            </a:extLst>
          </p:cNvPr>
          <p:cNvSpPr>
            <a:spLocks noGrp="1"/>
          </p:cNvSpPr>
          <p:nvPr>
            <p:ph type="title"/>
          </p:nvPr>
        </p:nvSpPr>
        <p:spPr>
          <a:xfrm>
            <a:off x="257175" y="-12357"/>
            <a:ext cx="8629650" cy="1325563"/>
          </a:xfrm>
        </p:spPr>
        <p:txBody>
          <a:bodyPr>
            <a:noAutofit/>
          </a:bodyPr>
          <a:lstStyle/>
          <a:p>
            <a:pPr algn="ctr"/>
            <a:r>
              <a:rPr lang="es-BO" sz="2800" b="1" dirty="0"/>
              <a:t>Figura 2. Muertes por sobredosis a nivel nacional*, número entre todas las edades, 1999-2021</a:t>
            </a:r>
            <a:endParaRPr lang="en-US" sz="2800" b="1" dirty="0"/>
          </a:p>
        </p:txBody>
      </p:sp>
      <p:graphicFrame>
        <p:nvGraphicFramePr>
          <p:cNvPr id="7" name="Content Placeholder 6">
            <a:extLst>
              <a:ext uri="{FF2B5EF4-FFF2-40B4-BE49-F238E27FC236}">
                <a16:creationId xmlns:a16="http://schemas.microsoft.com/office/drawing/2014/main" id="{1A988867-B391-445A-BAC2-08C3B757D678}"/>
              </a:ext>
            </a:extLst>
          </p:cNvPr>
          <p:cNvGraphicFramePr>
            <a:graphicFrameLocks noGrp="1"/>
          </p:cNvGraphicFramePr>
          <p:nvPr>
            <p:ph idx="1"/>
            <p:extLst>
              <p:ext uri="{D42A27DB-BD31-4B8C-83A1-F6EECF244321}">
                <p14:modId xmlns:p14="http://schemas.microsoft.com/office/powerpoint/2010/main" val="1002742877"/>
              </p:ext>
            </p:extLst>
          </p:nvPr>
        </p:nvGraphicFramePr>
        <p:xfrm>
          <a:off x="389614" y="1240402"/>
          <a:ext cx="8528355" cy="44860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11279BA-2902-4044-81EC-3E873FBC340D}"/>
              </a:ext>
            </a:extLst>
          </p:cNvPr>
          <p:cNvSpPr txBox="1"/>
          <p:nvPr/>
        </p:nvSpPr>
        <p:spPr>
          <a:xfrm>
            <a:off x="161925" y="5783580"/>
            <a:ext cx="8829675" cy="1015663"/>
          </a:xfrm>
          <a:prstGeom prst="rect">
            <a:avLst/>
          </a:prstGeom>
          <a:noFill/>
        </p:spPr>
        <p:txBody>
          <a:bodyPr wrap="square" rtlCol="0">
            <a:spAutoFit/>
          </a:bodyPr>
          <a:lstStyle/>
          <a:p>
            <a:r>
              <a:rPr lang="es-BO" sz="1200" dirty="0">
                <a:solidFill>
                  <a:schemeClr val="tx1">
                    <a:lumMod val="50000"/>
                    <a:lumOff val="50000"/>
                  </a:schemeClr>
                </a:solidFill>
              </a:rPr>
              <a:t>*Incluye muertes con causas subyacentes de intoxicación por drogas no intencionada (X40-X44), intoxicación por drogas con resultado de suicidio (X60-X64), intoxicación por drogas con resultado de homicidio (X85) o intoxicación por drogas de intención indeterminada (Y10-Y14), según la codificación de la Clasificación Internacional de Enfermedades, 10ª Revisión. </a:t>
            </a:r>
          </a:p>
          <a:p>
            <a:r>
              <a:rPr lang="es-BO" sz="1200" dirty="0">
                <a:solidFill>
                  <a:schemeClr val="tx1">
                    <a:lumMod val="50000"/>
                    <a:lumOff val="50000"/>
                  </a:schemeClr>
                </a:solidFill>
              </a:rPr>
              <a:t>Fuente: Centros para la Prevención y el Control de las Enfermedades, Centro Nacional de Estadísticas de Salud. Múltiples causas de muerte 1999-2021 en la base de datos en línea CDC WONDER, publicado el 1/2023.</a:t>
            </a:r>
          </a:p>
        </p:txBody>
      </p:sp>
    </p:spTree>
    <p:extLst>
      <p:ext uri="{BB962C8B-B14F-4D97-AF65-F5344CB8AC3E}">
        <p14:creationId xmlns:p14="http://schemas.microsoft.com/office/powerpoint/2010/main" val="375865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2B6B-74D5-4277-9350-0C8B7D6B18A3}"/>
              </a:ext>
            </a:extLst>
          </p:cNvPr>
          <p:cNvSpPr>
            <a:spLocks noGrp="1"/>
          </p:cNvSpPr>
          <p:nvPr>
            <p:ph type="title"/>
          </p:nvPr>
        </p:nvSpPr>
        <p:spPr>
          <a:xfrm>
            <a:off x="0" y="18255"/>
            <a:ext cx="9144000" cy="1325563"/>
          </a:xfrm>
        </p:spPr>
        <p:txBody>
          <a:bodyPr>
            <a:noAutofit/>
          </a:bodyPr>
          <a:lstStyle/>
          <a:p>
            <a:pPr algn="ctr"/>
            <a:r>
              <a:rPr lang="es-BO" sz="2800" b="1" dirty="0"/>
              <a:t>Figura 3. Muertes por sobredosis relacionadas con cualquier opioide a nivel nacional*, número entre todas las edades, por género, 1999-2021</a:t>
            </a:r>
            <a:endParaRPr lang="en-US" sz="2800" b="1" dirty="0"/>
          </a:p>
        </p:txBody>
      </p:sp>
      <p:graphicFrame>
        <p:nvGraphicFramePr>
          <p:cNvPr id="8" name="Content Placeholder 7">
            <a:extLst>
              <a:ext uri="{FF2B5EF4-FFF2-40B4-BE49-F238E27FC236}">
                <a16:creationId xmlns:a16="http://schemas.microsoft.com/office/drawing/2014/main" id="{1D5CFEDA-3151-4DA1-AA3C-8D7A2C9EED44}"/>
              </a:ext>
            </a:extLst>
          </p:cNvPr>
          <p:cNvGraphicFramePr>
            <a:graphicFrameLocks noGrp="1"/>
          </p:cNvGraphicFramePr>
          <p:nvPr>
            <p:ph idx="1"/>
            <p:extLst>
              <p:ext uri="{D42A27DB-BD31-4B8C-83A1-F6EECF244321}">
                <p14:modId xmlns:p14="http://schemas.microsoft.com/office/powerpoint/2010/main" val="2432484841"/>
              </p:ext>
            </p:extLst>
          </p:nvPr>
        </p:nvGraphicFramePr>
        <p:xfrm>
          <a:off x="304800" y="1152525"/>
          <a:ext cx="8527701" cy="4705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D850342-28E4-4A94-AF3F-9774CA1C29D7}"/>
              </a:ext>
            </a:extLst>
          </p:cNvPr>
          <p:cNvSpPr txBox="1"/>
          <p:nvPr/>
        </p:nvSpPr>
        <p:spPr>
          <a:xfrm>
            <a:off x="388259" y="5857875"/>
            <a:ext cx="8527702" cy="1200329"/>
          </a:xfrm>
          <a:prstGeom prst="rect">
            <a:avLst/>
          </a:prstGeom>
          <a:noFill/>
        </p:spPr>
        <p:txBody>
          <a:bodyPr wrap="square" rtlCol="0">
            <a:spAutoFit/>
          </a:bodyPr>
          <a:lstStyle/>
          <a:p>
            <a:r>
              <a:rPr lang="es-BO" sz="1200" dirty="0">
                <a:solidFill>
                  <a:schemeClr val="tx1">
                    <a:lumMod val="50000"/>
                    <a:lumOff val="50000"/>
                  </a:schemeClr>
                </a:solidFill>
              </a:rPr>
              <a:t>*Entre las muertes que presentaron sobredosis por drogas como causa subyacente, la subcategoría "cualquier opioide" se determinó según los siguientes códigos de causa de muerte múltiple de la CIE-10: opioides naturales y semisintéticos (T40.2), metadona (T40.3), otros opioides sintéticos (distintos de la metadona) (T40.4) o heroína (T40.1). Fuente: Centros para la Prevención y el Control de las Enfermedades, Centro Nacional de Estadísticas de Salud. Múltiples causas de muerte 1999-2021 en la base de datos en línea CDC WONDER, publicado el 1/2023.</a:t>
            </a:r>
          </a:p>
          <a:p>
            <a:endParaRPr lang="en-US" sz="1200" dirty="0">
              <a:solidFill>
                <a:schemeClr val="tx1">
                  <a:lumMod val="50000"/>
                  <a:lumOff val="50000"/>
                </a:schemeClr>
              </a:solidFill>
            </a:endParaRPr>
          </a:p>
        </p:txBody>
      </p:sp>
    </p:spTree>
    <p:extLst>
      <p:ext uri="{BB962C8B-B14F-4D97-AF65-F5344CB8AC3E}">
        <p14:creationId xmlns:p14="http://schemas.microsoft.com/office/powerpoint/2010/main" val="163626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0"/>
            <a:ext cx="9144000" cy="1246909"/>
          </a:xfrm>
        </p:spPr>
        <p:txBody>
          <a:bodyPr>
            <a:noAutofit/>
          </a:bodyPr>
          <a:lstStyle/>
          <a:p>
            <a:pPr algn="ctr"/>
            <a:r>
              <a:rPr lang="es-BO" sz="2800" b="1" dirty="0"/>
              <a:t>Figura 4. Muertes por sobredosis relacionadas </a:t>
            </a:r>
            <a:br>
              <a:rPr lang="es-BO" sz="2800" b="1" dirty="0"/>
            </a:br>
            <a:r>
              <a:rPr lang="es-BO" sz="2800" b="1" dirty="0"/>
              <a:t>con opioides con receta a nivel nacional*, </a:t>
            </a:r>
            <a:br>
              <a:rPr lang="es-BO" sz="2800" b="1" dirty="0"/>
            </a:br>
            <a:r>
              <a:rPr lang="es-BO" sz="2800" b="1" dirty="0"/>
              <a:t>número entre todas las edades, 1999-2021</a:t>
            </a:r>
            <a:endParaRPr lang="en-US" sz="2800" b="1" dirty="0"/>
          </a:p>
        </p:txBody>
      </p:sp>
      <p:graphicFrame>
        <p:nvGraphicFramePr>
          <p:cNvPr id="8" name="Content Placeholder 7">
            <a:extLst>
              <a:ext uri="{FF2B5EF4-FFF2-40B4-BE49-F238E27FC236}">
                <a16:creationId xmlns:a16="http://schemas.microsoft.com/office/drawing/2014/main" id="{1ADC51D7-5F27-4BC8-9E80-7D31051EAFCD}"/>
              </a:ext>
            </a:extLst>
          </p:cNvPr>
          <p:cNvGraphicFramePr>
            <a:graphicFrameLocks noGrp="1"/>
          </p:cNvGraphicFramePr>
          <p:nvPr>
            <p:ph idx="1"/>
            <p:extLst>
              <p:ext uri="{D42A27DB-BD31-4B8C-83A1-F6EECF244321}">
                <p14:modId xmlns:p14="http://schemas.microsoft.com/office/powerpoint/2010/main" val="387312003"/>
              </p:ext>
            </p:extLst>
          </p:nvPr>
        </p:nvGraphicFramePr>
        <p:xfrm>
          <a:off x="304800" y="1133475"/>
          <a:ext cx="8534400" cy="48379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C212A5A-AFEC-451C-A88A-CAE58CD36E44}"/>
              </a:ext>
            </a:extLst>
          </p:cNvPr>
          <p:cNvSpPr txBox="1"/>
          <p:nvPr/>
        </p:nvSpPr>
        <p:spPr>
          <a:xfrm>
            <a:off x="111318" y="6057051"/>
            <a:ext cx="8953169" cy="1015663"/>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drogas como causa subyacente, la subcategoría de opioides con receta se determinó según los siguientes códigos de causa de muerte múltiple de la CIE-10: opioides naturales y semisintéticos (T40.2) o metadona (T40.3). Fuente: Centros para la Prevención y el Control de las Enfermedades, Centro Nacional de Estadísticas de Salud. Múltiples causas de muerte 1999-2021 en la base de datos en línea CDC WONDER, publicado el 1/2023.</a:t>
            </a:r>
          </a:p>
          <a:p>
            <a:r>
              <a:rPr lang="en-US" sz="1200" dirty="0">
                <a:solidFill>
                  <a:schemeClr val="tx1">
                    <a:lumMod val="50000"/>
                    <a:lumOff val="50000"/>
                  </a:schemeClr>
                </a:solidFill>
              </a:rPr>
              <a:t>.</a:t>
            </a:r>
          </a:p>
        </p:txBody>
      </p:sp>
    </p:spTree>
    <p:extLst>
      <p:ext uri="{BB962C8B-B14F-4D97-AF65-F5344CB8AC3E}">
        <p14:creationId xmlns:p14="http://schemas.microsoft.com/office/powerpoint/2010/main" val="421432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18255"/>
            <a:ext cx="9144000" cy="1325563"/>
          </a:xfrm>
        </p:spPr>
        <p:txBody>
          <a:bodyPr>
            <a:noAutofit/>
          </a:bodyPr>
          <a:lstStyle/>
          <a:p>
            <a:pPr algn="ctr"/>
            <a:r>
              <a:rPr lang="es-BO" sz="2800" b="1" dirty="0"/>
              <a:t>Figura 5. Muertes por sobredosis relacionadas con la heroína a nivel nacional*, según la participación de otros opioides, número entre todas las edades, 1999-2021</a:t>
            </a:r>
            <a:endParaRPr lang="en-US" sz="2800" b="1" dirty="0"/>
          </a:p>
        </p:txBody>
      </p:sp>
      <p:sp>
        <p:nvSpPr>
          <p:cNvPr id="5" name="TextBox 4">
            <a:extLst>
              <a:ext uri="{FF2B5EF4-FFF2-40B4-BE49-F238E27FC236}">
                <a16:creationId xmlns:a16="http://schemas.microsoft.com/office/drawing/2014/main" id="{056928FC-E459-41C8-A8BD-F0F191250D9E}"/>
              </a:ext>
            </a:extLst>
          </p:cNvPr>
          <p:cNvSpPr txBox="1"/>
          <p:nvPr/>
        </p:nvSpPr>
        <p:spPr>
          <a:xfrm>
            <a:off x="578223" y="6068266"/>
            <a:ext cx="8210549" cy="1015663"/>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drogas como causa subyacente, la categoría de heroína se determinó según el código de causa de muerte múltiple T40.1 de la CIE-10. Fuente: Centros para la Prevención y el Control de las Enfermedades, Centro Nacional de Estadísticas de Salud. Múltiples causas de muerte 1999-2021 en la base de datos en línea CDC WONDER, publicado el 1/2023.</a:t>
            </a:r>
          </a:p>
          <a:p>
            <a:endParaRPr lang="en-US" sz="1200" dirty="0">
              <a:solidFill>
                <a:schemeClr val="tx1">
                  <a:lumMod val="50000"/>
                  <a:lumOff val="50000"/>
                </a:schemeClr>
              </a:solidFill>
            </a:endParaRPr>
          </a:p>
        </p:txBody>
      </p:sp>
      <p:graphicFrame>
        <p:nvGraphicFramePr>
          <p:cNvPr id="6" name="Content Placeholder 7">
            <a:extLst>
              <a:ext uri="{FF2B5EF4-FFF2-40B4-BE49-F238E27FC236}">
                <a16:creationId xmlns:a16="http://schemas.microsoft.com/office/drawing/2014/main" id="{B0638C94-09A6-4395-8416-C77270F37702}"/>
              </a:ext>
            </a:extLst>
          </p:cNvPr>
          <p:cNvGraphicFramePr>
            <a:graphicFrameLocks noGrp="1"/>
          </p:cNvGraphicFramePr>
          <p:nvPr>
            <p:ph idx="1"/>
            <p:extLst>
              <p:ext uri="{D42A27DB-BD31-4B8C-83A1-F6EECF244321}">
                <p14:modId xmlns:p14="http://schemas.microsoft.com/office/powerpoint/2010/main" val="3060491112"/>
              </p:ext>
            </p:extLst>
          </p:nvPr>
        </p:nvGraphicFramePr>
        <p:xfrm>
          <a:off x="266699" y="1247775"/>
          <a:ext cx="8639175" cy="4929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940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s-BO" sz="2800" b="1" dirty="0">
                <a:solidFill>
                  <a:prstClr val="black"/>
                </a:solidFill>
              </a:rPr>
              <a:t>Figura 6. Muertes por sobredosis relacionadas con estimulantes (cocaína y psicoestimulantes) a nivel nacional*, según la participación de opioides, número entre todas las edades, 1999-2021</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280988" y="5842337"/>
            <a:ext cx="8582024" cy="1015663"/>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drogas como causa subyacente, la categoría de psicoestimulantes con potencial de abuso (principalmente metanfetamina) se determinó según el código de causa de muerte múltiple T43.6 de la CIE-10. Abreviado como psicoestimulantes en el gráfico de barras que aparece más arriba.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extLst>
              <p:ext uri="{D42A27DB-BD31-4B8C-83A1-F6EECF244321}">
                <p14:modId xmlns:p14="http://schemas.microsoft.com/office/powerpoint/2010/main" val="2866251701"/>
              </p:ext>
            </p:extLst>
          </p:nvPr>
        </p:nvGraphicFramePr>
        <p:xfrm>
          <a:off x="336330" y="1855213"/>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470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s-BO" sz="2800" b="1" dirty="0">
                <a:solidFill>
                  <a:prstClr val="black"/>
                </a:solidFill>
              </a:rPr>
              <a:t>Figura 7. Muertes por sobredosis relacionadas con psicoestimulantes con potencial de abuso (principalmente metanfetamina) a nivel nacional*, según la participación de opioides, número entre todas las edades, 1999-2021</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304800" y="5948363"/>
            <a:ext cx="8582024" cy="830997"/>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drogas como causa subyacente, la categoría de psicoestimulantes con potencial de abuso (principalmente metanfetamina) se determinó según el código de causa de muerte múltiple T43.6 de la CIE-10. Abreviado como psicoestimulantes en el gráfico de barras anterior.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nvPr>
        </p:nvGraphicFramePr>
        <p:xfrm>
          <a:off x="304799" y="1844703"/>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817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226232"/>
            <a:ext cx="9144000" cy="1199206"/>
          </a:xfrm>
        </p:spPr>
        <p:txBody>
          <a:bodyPr>
            <a:noAutofit/>
          </a:bodyPr>
          <a:lstStyle/>
          <a:p>
            <a:pPr algn="ctr"/>
            <a:r>
              <a:rPr lang="es-BO" sz="2800" b="1" dirty="0">
                <a:solidFill>
                  <a:prstClr val="black"/>
                </a:solidFill>
              </a:rPr>
              <a:t>Figura 8. Muertes por sobredosis de cocaína a nivel nacional*, según la participación de opioides, número en todas las edades, 1999-2021</a:t>
            </a:r>
            <a:endParaRPr lang="en-US" sz="2800" b="1" dirty="0"/>
          </a:p>
        </p:txBody>
      </p:sp>
      <p:graphicFrame>
        <p:nvGraphicFramePr>
          <p:cNvPr id="10" name="Content Placeholder 9">
            <a:extLst>
              <a:ext uri="{FF2B5EF4-FFF2-40B4-BE49-F238E27FC236}">
                <a16:creationId xmlns:a16="http://schemas.microsoft.com/office/drawing/2014/main" id="{D6989952-B0C3-470F-9378-DE76324576E4}"/>
              </a:ext>
            </a:extLst>
          </p:cNvPr>
          <p:cNvGraphicFramePr>
            <a:graphicFrameLocks noGrp="1"/>
          </p:cNvGraphicFramePr>
          <p:nvPr>
            <p:ph idx="1"/>
            <p:extLst>
              <p:ext uri="{D42A27DB-BD31-4B8C-83A1-F6EECF244321}">
                <p14:modId xmlns:p14="http://schemas.microsoft.com/office/powerpoint/2010/main" val="2768717553"/>
              </p:ext>
            </p:extLst>
          </p:nvPr>
        </p:nvGraphicFramePr>
        <p:xfrm>
          <a:off x="314324" y="1773043"/>
          <a:ext cx="8699047" cy="42794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0A5CCBD-BADD-4C5B-B3FE-89F355EA122E}"/>
              </a:ext>
            </a:extLst>
          </p:cNvPr>
          <p:cNvSpPr txBox="1"/>
          <p:nvPr/>
        </p:nvSpPr>
        <p:spPr>
          <a:xfrm>
            <a:off x="581516" y="6042966"/>
            <a:ext cx="7980967" cy="830997"/>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 como causa subyacente, la categoría de cocaína se determinó según el código de causa de muerte múltiple T40.5 de la CIE-10.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19300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325563"/>
          </a:xfrm>
        </p:spPr>
        <p:txBody>
          <a:bodyPr>
            <a:noAutofit/>
          </a:bodyPr>
          <a:lstStyle/>
          <a:p>
            <a:pPr algn="ctr"/>
            <a:r>
              <a:rPr lang="es-BO" sz="2800" b="1" dirty="0">
                <a:solidFill>
                  <a:prstClr val="black"/>
                </a:solidFill>
              </a:rPr>
              <a:t>Figura 9. Muertes por sobredosis de benzodiacepinas a nivel nacional*, según la participación de opioides, número en todas las edades, 1999-2021</a:t>
            </a:r>
            <a:endParaRPr lang="en-US" sz="2800" b="1" dirty="0"/>
          </a:p>
        </p:txBody>
      </p:sp>
      <p:graphicFrame>
        <p:nvGraphicFramePr>
          <p:cNvPr id="25" name="Content Placeholder 9">
            <a:extLst>
              <a:ext uri="{FF2B5EF4-FFF2-40B4-BE49-F238E27FC236}">
                <a16:creationId xmlns:a16="http://schemas.microsoft.com/office/drawing/2014/main" id="{2191363B-168B-4128-AB2B-D914D379CC1F}"/>
              </a:ext>
            </a:extLst>
          </p:cNvPr>
          <p:cNvGraphicFramePr>
            <a:graphicFrameLocks noGrp="1"/>
          </p:cNvGraphicFramePr>
          <p:nvPr>
            <p:ph idx="1"/>
            <p:extLst>
              <p:ext uri="{D42A27DB-BD31-4B8C-83A1-F6EECF244321}">
                <p14:modId xmlns:p14="http://schemas.microsoft.com/office/powerpoint/2010/main" val="1450888333"/>
              </p:ext>
            </p:extLst>
          </p:nvPr>
        </p:nvGraphicFramePr>
        <p:xfrm>
          <a:off x="161364" y="1459857"/>
          <a:ext cx="8982635" cy="44638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9F7620C-DF99-4320-A48E-13545659F0F6}"/>
              </a:ext>
            </a:extLst>
          </p:cNvPr>
          <p:cNvSpPr txBox="1"/>
          <p:nvPr/>
        </p:nvSpPr>
        <p:spPr>
          <a:xfrm>
            <a:off x="393589" y="6058016"/>
            <a:ext cx="8356821" cy="830997"/>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de drogas como causa subyacente, la categoría de benzodiacepina se determinó según el código de causa de muerte múltiple T42.4 de la CIE-10.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762825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e8d7ae-df46-493c-8d4f-5c5a40db0ee2">
      <Terms xmlns="http://schemas.microsoft.com/office/infopath/2007/PartnerControls"/>
    </lcf76f155ced4ddcb4097134ff3c332f>
    <TaxCatchAll xmlns="1c6391db-1efa-43be-ab3b-c7932e0c5cae" xsi:nil="true"/>
    <SharedWithUsers xmlns="1c6391db-1efa-43be-ab3b-c7932e0c5cae">
      <UserInfo>
        <DisplayName>Gibbons, Jeff</DisplayName>
        <AccountId>10</AccountId>
        <AccountType/>
      </UserInfo>
      <UserInfo>
        <DisplayName>Dimmette-Bell, Anne</DisplayName>
        <AccountId>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4862A6E093AE4B95ACA5BE7060C875" ma:contentTypeVersion="13" ma:contentTypeDescription="Create a new document." ma:contentTypeScope="" ma:versionID="e134754ed19e39d3ffbc3beb4086b073">
  <xsd:schema xmlns:xsd="http://www.w3.org/2001/XMLSchema" xmlns:xs="http://www.w3.org/2001/XMLSchema" xmlns:p="http://schemas.microsoft.com/office/2006/metadata/properties" xmlns:ns2="75e8d7ae-df46-493c-8d4f-5c5a40db0ee2" xmlns:ns3="1c6391db-1efa-43be-ab3b-c7932e0c5cae" targetNamespace="http://schemas.microsoft.com/office/2006/metadata/properties" ma:root="true" ma:fieldsID="4c089429a0ded9d05706e172c4a3d979" ns2:_="" ns3:_="">
    <xsd:import namespace="75e8d7ae-df46-493c-8d4f-5c5a40db0ee2"/>
    <xsd:import namespace="1c6391db-1efa-43be-ab3b-c7932e0c5c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8d7ae-df46-493c-8d4f-5c5a40db0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6391db-1efa-43be-ab3b-c7932e0c5c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4f153a-8291-4829-b5ed-d495ec548e64}" ma:internalName="TaxCatchAll" ma:showField="CatchAllData" ma:web="1c6391db-1efa-43be-ab3b-c7932e0c5c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70E791-B408-4945-B36F-BED44142861A}">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 ds:uri="71178820-538c-456d-a8d7-c3c077212243"/>
    <ds:schemaRef ds:uri="1f3128ac-0774-435e-b4b2-6c1d84efe417"/>
    <ds:schemaRef ds:uri="http://purl.org/dc/terms/"/>
  </ds:schemaRefs>
</ds:datastoreItem>
</file>

<file path=customXml/itemProps2.xml><?xml version="1.0" encoding="utf-8"?>
<ds:datastoreItem xmlns:ds="http://schemas.openxmlformats.org/officeDocument/2006/customXml" ds:itemID="{C301A227-2B25-487B-9C7D-52533F84A3DF}">
  <ds:schemaRefs>
    <ds:schemaRef ds:uri="http://schemas.microsoft.com/sharepoint/v3/contenttype/forms"/>
  </ds:schemaRefs>
</ds:datastoreItem>
</file>

<file path=customXml/itemProps3.xml><?xml version="1.0" encoding="utf-8"?>
<ds:datastoreItem xmlns:ds="http://schemas.openxmlformats.org/officeDocument/2006/customXml" ds:itemID="{266FEFEE-3515-4526-BC98-1DDA8250D2D6}"/>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Office Theme</Template>
  <TotalTime>4963</TotalTime>
  <Words>3078</Words>
  <Application>Microsoft Office PowerPoint</Application>
  <PresentationFormat>On-screen Show (4:3)</PresentationFormat>
  <Paragraphs>58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Figura 1. Muertes por sobredosis a nivel nacional*, cantidad entre todas las edades, por género, 1999-2021</vt:lpstr>
      <vt:lpstr>Figura 2. Muertes por sobredosis a nivel nacional*, número entre todas las edades, 1999-2021</vt:lpstr>
      <vt:lpstr>Figura 3. Muertes por sobredosis relacionadas con cualquier opioide a nivel nacional*, número entre todas las edades, por género, 1999-2021</vt:lpstr>
      <vt:lpstr>Figura 4. Muertes por sobredosis relacionadas  con opioides con receta a nivel nacional*,  número entre todas las edades, 1999-2021</vt:lpstr>
      <vt:lpstr>Figura 5. Muertes por sobredosis relacionadas con la heroína a nivel nacional*, según la participación de otros opioides, número entre todas las edades, 1999-2021</vt:lpstr>
      <vt:lpstr>Figura 6. Muertes por sobredosis relacionadas con estimulantes (cocaína y psicoestimulantes) a nivel nacional*, según la participación de opioides, número entre todas las edades, 1999-2021</vt:lpstr>
      <vt:lpstr>Figura 7. Muertes por sobredosis relacionadas con psicoestimulantes con potencial de abuso (principalmente metanfetamina) a nivel nacional*, según la participación de opioides, número entre todas las edades, 1999-2021</vt:lpstr>
      <vt:lpstr>Figura 8. Muertes por sobredosis de cocaína a nivel nacional*, según la participación de opioides, número en todas las edades, 1999-2021</vt:lpstr>
      <vt:lpstr>Figura 9. Muertes por sobredosis de benzodiacepinas a nivel nacional*, según la participación de opioides, número en todas las edades, 1999-2021</vt:lpstr>
      <vt:lpstr>Figura 10. Muertes por sobredosis de antidepresivos a nivel nacional*, según la participación de opioides, número en todas las edades, 1999-2021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Overdose Deaths Involving Any Drug Number Among All Ages, by Gender, 1999-2017</dc:title>
  <dc:creator>Cotto, Jessica (NIH/NIDA) [E]</dc:creator>
  <cp:lastModifiedBy>Judy Lavelle</cp:lastModifiedBy>
  <cp:revision>203</cp:revision>
  <dcterms:created xsi:type="dcterms:W3CDTF">2019-01-17T19:39:27Z</dcterms:created>
  <dcterms:modified xsi:type="dcterms:W3CDTF">2023-02-23T13:52:32Z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0x010100804862A6E093AE4B95ACA5BE7060C875</vt:lpwstr>
  </property>
  <property fmtid="{D5CDD505-2E9C-101B-9397-08002B2CF9AE}" pid="3" name="MediaServiceImageTags">
    <vt:lpwstr/>
  </property>
</Properties>
</file>